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89" r:id="rId7"/>
    <p:sldId id="288" r:id="rId8"/>
    <p:sldId id="290" r:id="rId9"/>
    <p:sldId id="291" r:id="rId10"/>
    <p:sldId id="299" r:id="rId11"/>
    <p:sldId id="300" r:id="rId12"/>
    <p:sldId id="297" r:id="rId13"/>
    <p:sldId id="306" r:id="rId14"/>
    <p:sldId id="292" r:id="rId15"/>
    <p:sldId id="311" r:id="rId16"/>
    <p:sldId id="301" r:id="rId17"/>
    <p:sldId id="302" r:id="rId18"/>
    <p:sldId id="303" r:id="rId19"/>
    <p:sldId id="304" r:id="rId20"/>
    <p:sldId id="286" r:id="rId21"/>
    <p:sldId id="313" r:id="rId22"/>
    <p:sldId id="295" r:id="rId23"/>
    <p:sldId id="307" r:id="rId24"/>
    <p:sldId id="308" r:id="rId25"/>
    <p:sldId id="310" r:id="rId26"/>
    <p:sldId id="314" r:id="rId27"/>
    <p:sldId id="296" r:id="rId2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FF"/>
    <a:srgbClr val="44546A"/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6" autoAdjust="0"/>
    <p:restoredTop sz="95646" autoAdjust="0"/>
  </p:normalViewPr>
  <p:slideViewPr>
    <p:cSldViewPr snapToGrid="0">
      <p:cViewPr varScale="1">
        <p:scale>
          <a:sx n="106" d="100"/>
          <a:sy n="106" d="100"/>
        </p:scale>
        <p:origin x="306" y="96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3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8DCB03DF-958A-419E-93C9-F4DD4206164B}" type="datetime1">
              <a:rPr lang="ru-RU" smtClean="0"/>
              <a:t>27.12.2024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EAFF3A6F-DEFA-45E0-9496-BEE7C2C6F3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C3C04E87-AB6C-43AD-B5E7-BB59ED96ADF8}" type="datetime1">
              <a:rPr lang="ru-RU" smtClean="0"/>
              <a:pPr/>
              <a:t>27.12.2024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F97DC217-DF71-1A49-B3EA-559F1F43B0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818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857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270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949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1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45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103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948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667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77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443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892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970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08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79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74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8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844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646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083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15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rtlCol="0" anchor="b">
            <a:noAutofit/>
          </a:bodyPr>
          <a:lstStyle>
            <a:lvl1pPr algn="l"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7200"/>
            <a:ext cx="9692640" cy="137160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45E425B-455F-127B-1647-045FD094F15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67493" y="2087561"/>
            <a:ext cx="2693306" cy="3890543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 sz="2000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 sz="2000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 sz="2000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 sz="2000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6400" y="2087563"/>
            <a:ext cx="6730274" cy="3890543"/>
          </a:xfrm>
        </p:spPr>
        <p:txBody>
          <a:bodyPr rtlCol="0">
            <a:noAutofit/>
          </a:bodyPr>
          <a:lstStyle>
            <a:lvl1pPr marL="0" indent="0">
              <a:buNone/>
              <a:defRPr lang="ru-RU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Щелкните, чтобы добавить содержимое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09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 lang="ru-RU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верш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rtlCol="0" anchor="b">
            <a:noAutofit/>
          </a:bodyPr>
          <a:lstStyle>
            <a:lvl1pPr algn="l"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rtlCol="0" anchor="t" anchorCtr="0">
            <a:normAutofit/>
          </a:bodyPr>
          <a:lstStyle>
            <a:lvl1pPr marL="0" indent="0" algn="l">
              <a:buNone/>
              <a:defRPr lang="ru-RU" sz="2800">
                <a:latin typeface="Arial" panose="020B0604020202020204" pitchFamily="34" charset="0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 rtlCol="0">
            <a:normAutofit/>
          </a:bodyPr>
          <a:lstStyle>
            <a:lvl1pPr marL="0" indent="0">
              <a:buNone/>
              <a:defRPr lang="ru-RU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71600"/>
            <a:ext cx="5486400" cy="4114800"/>
          </a:xfrm>
        </p:spPr>
        <p:txBody>
          <a:bodyPr rtlCol="0" anchor="ctr" anchorCtr="0">
            <a:noAutofit/>
          </a:bodyPr>
          <a:lstStyle>
            <a:lvl1pPr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3124234B-E1C4-2616-9993-A23142AA6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3438" y="1168400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26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0" y="457200"/>
            <a:ext cx="5120640" cy="3200400"/>
          </a:xfrm>
        </p:spPr>
        <p:txBody>
          <a:bodyPr rtlCol="0" anchor="b" anchorCtr="0">
            <a:noAutofit/>
          </a:bodyPr>
          <a:lstStyle>
            <a:lvl1pPr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63DBBF-E63D-81E5-E7CE-32F6F2C2F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3598" y="3657600"/>
            <a:ext cx="5120640" cy="1828800"/>
          </a:xfrm>
        </p:spPr>
        <p:txBody>
          <a:bodyPr rtlCol="0" anchor="t" anchorCtr="0">
            <a:noAutofit/>
          </a:bodyPr>
          <a:lstStyle>
            <a:lvl1pPr marL="0" indent="0" algn="l">
              <a:buNone/>
              <a:defRPr lang="ru-RU" sz="3200">
                <a:latin typeface="Arial" panose="020B0604020202020204" pitchFamily="34" charset="0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 dirty="0"/>
              <a:t>Подзаголовок слайда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64033732-ADA1-C540-7276-3FF5CDEF2C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238" y="1157224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5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 rtlCol="0"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ru-RU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rtlCol="0" anchor="b">
            <a:noAutofit/>
          </a:bodyPr>
          <a:lstStyle>
            <a:lvl1pPr algn="l">
              <a:defRPr lang="ru-RU" sz="6000" b="1">
                <a:solidFill>
                  <a:schemeClr val="bg1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ru-RU" sz="32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столбца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rtlCol="0" anchor="b">
            <a:noAutofit/>
          </a:bodyPr>
          <a:lstStyle>
            <a:lvl1pPr>
              <a:defRPr lang="ru-RU" sz="4200" b="1">
                <a:solidFill>
                  <a:schemeClr val="bg1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содержимое и изображение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208822" cy="6858002"/>
            <a:chOff x="0" y="0"/>
            <a:chExt cx="12208822" cy="6858002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7200"/>
            <a:ext cx="10643508" cy="137160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07A1CF7-9B3B-E43E-830E-DAB65B60824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166088" y="2652713"/>
            <a:ext cx="5394959" cy="3436936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8" name="Рисунок 14">
            <a:extLst>
              <a:ext uri="{FF2B5EF4-FFF2-40B4-BE49-F238E27FC236}">
                <a16:creationId xmlns:a16="http://schemas.microsoft.com/office/drawing/2014/main" id="{D976D8D6-3BDC-1908-3425-FEE3EEF51A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7920" y="1447800"/>
            <a:ext cx="4214010" cy="421401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ru-RU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03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1" r:id="rId5"/>
    <p:sldLayoutId id="2147483659" r:id="rId6"/>
    <p:sldLayoutId id="2147483668" r:id="rId7"/>
    <p:sldLayoutId id="2147483669" r:id="rId8"/>
    <p:sldLayoutId id="2147483675" r:id="rId9"/>
    <p:sldLayoutId id="2147483677" r:id="rId10"/>
    <p:sldLayoutId id="2147483661" r:id="rId11"/>
    <p:sldLayoutId id="2147483666" r:id="rId12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ru-RU"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205" y="1695635"/>
            <a:ext cx="9021536" cy="2031506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4800" dirty="0">
                <a:latin typeface="Century Gothic" panose="020B0502020202020204" pitchFamily="34" charset="0"/>
              </a:rPr>
              <a:t>Утверждение типа СИ</a:t>
            </a:r>
            <a:br>
              <a:rPr lang="ru-RU" sz="4800" dirty="0">
                <a:latin typeface="Century Gothic" panose="020B0502020202020204" pitchFamily="34" charset="0"/>
              </a:rPr>
            </a:br>
            <a:r>
              <a:rPr lang="ru-RU" sz="4800" dirty="0">
                <a:latin typeface="Century Gothic" panose="020B0502020202020204" pitchFamily="34" charset="0"/>
              </a:rPr>
              <a:t>Особенности при проведении работ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10882" y="4920352"/>
            <a:ext cx="8512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Гордейчик</a:t>
            </a:r>
            <a:r>
              <a:rPr lang="ru-RU" altLang="ru-RU" b="1" i="1" dirty="0">
                <a:latin typeface="Century Gothic" panose="020B0502020202020204" pitchFamily="34" charset="0"/>
                <a:cs typeface="Arial" panose="020B0604020202020204" pitchFamily="34" charset="0"/>
              </a:rPr>
              <a:t> Никита Александрович</a:t>
            </a:r>
            <a:r>
              <a:rPr lang="en-US" altLang="ru-RU" b="1" i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>
                <a:latin typeface="Century Gothic" panose="020B0502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dirty="0">
                <a:latin typeface="Century Gothic" panose="020B0502020202020204" pitchFamily="34" charset="0"/>
                <a:cs typeface="Arial" panose="020B0604020202020204" pitchFamily="34" charset="0"/>
              </a:rPr>
              <a:t> инженер по испытаниям 2 категории научно-исследовательского центра испытаний средств измерений и техники (</a:t>
            </a:r>
            <a:r>
              <a:rPr lang="ru-RU" altLang="ru-RU" dirty="0" err="1">
                <a:latin typeface="Century Gothic" panose="020B0502020202020204" pitchFamily="34" charset="0"/>
                <a:cs typeface="Arial" panose="020B0604020202020204" pitchFamily="34" charset="0"/>
              </a:rPr>
              <a:t>НИЦИСИиТ</a:t>
            </a:r>
            <a:r>
              <a:rPr lang="ru-RU" altLang="ru-RU" dirty="0"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alt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EF58C-138C-55F4-DA77-4C3F06C8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93" y="510390"/>
            <a:ext cx="10643508" cy="13716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200" i="1" dirty="0">
                <a:latin typeface="Century Gothic" panose="020B0502020202020204" pitchFamily="34" charset="0"/>
              </a:rPr>
              <a:t>Этап подготовки к проведению испытаний (метрологической экспертизы) СИ в целях утверждения типа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A491FE-8713-44D3-B010-5E0FDFB5CFFC}"/>
              </a:ext>
            </a:extLst>
          </p:cNvPr>
          <p:cNvSpPr txBox="1"/>
          <p:nvPr/>
        </p:nvSpPr>
        <p:spPr>
          <a:xfrm>
            <a:off x="796450" y="2380177"/>
            <a:ext cx="992658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«Уполномоченное юридическое лицо в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течение не более 15 рабочих дней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рассматривает документы, представленные для проведения испытаний (метрологической экспертизы) средств измерений, определяет полноту комплекта документов и их содержание для установления технической возможности проведения испытаний (метрологической экспертизы) средств измерений и заключения договора на проведение испытаний (метрологической экспертизы).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8000"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При выявлении </a:t>
            </a:r>
            <a:r>
              <a:rPr lang="ru-RU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неполного комплекта документов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или </a:t>
            </a:r>
            <a:r>
              <a:rPr lang="ru-RU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отсутствия технической возможности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проведения испытаний (метрологической экспертизы)  средств измерений уполномоченное юридическое лицо направляет заявителю на испытания (метрологическую экспертизу) </a:t>
            </a:r>
            <a:r>
              <a:rPr lang="ru-RU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в письменной форме уведомление о представлении неполного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(с указанием недостающих документов) </a:t>
            </a:r>
            <a:r>
              <a:rPr lang="ru-RU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комплекта документов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или </a:t>
            </a:r>
            <a:r>
              <a:rPr lang="ru-RU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об отсутствии технической возможности проведения испытаний (метрологической экспертизы)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средств измерений. </a:t>
            </a:r>
          </a:p>
          <a:p>
            <a:pPr marL="288000" algn="just"/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8000" algn="just"/>
            <a:r>
              <a:rPr lang="ru-RU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Документы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, представленные для проведения испытаний (метрологической экспертизы)  средств измерений заявителем на испытания (метрологической экспертизу) в бумажной форме, возвращаются в указанный период времени посредством почтовой связи, или непосредственно заявителю на испытания (метрологическую экспертизу), или его официальному представителю.» </a:t>
            </a:r>
          </a:p>
        </p:txBody>
      </p:sp>
    </p:spTree>
    <p:extLst>
      <p:ext uri="{BB962C8B-B14F-4D97-AF65-F5344CB8AC3E}">
        <p14:creationId xmlns:p14="http://schemas.microsoft.com/office/powerpoint/2010/main" val="1645063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EF58C-138C-55F4-DA77-4C3F06C8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93" y="510390"/>
            <a:ext cx="10643508" cy="13716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200" i="1" dirty="0">
                <a:latin typeface="Century Gothic" panose="020B0502020202020204" pitchFamily="34" charset="0"/>
              </a:rPr>
              <a:t>Этап подготовки к проведению испытаний (метрологической экспертизы) СИ в целях утверждения типа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5DDE7C-335B-FD23-E1E6-CDCB99B7878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56093" y="2691337"/>
            <a:ext cx="8853964" cy="2284674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285750" indent="-285750" algn="just" rtl="0">
              <a:buFont typeface="Courier New" panose="02070309020205020404" pitchFamily="49" charset="0"/>
              <a:buChar char="o"/>
            </a:pPr>
            <a:r>
              <a:rPr lang="ru-RU" dirty="0">
                <a:latin typeface="Century Gothic" panose="020B0502020202020204" pitchFamily="34" charset="0"/>
              </a:rPr>
              <a:t>Определение </a:t>
            </a:r>
            <a:r>
              <a:rPr lang="ru-RU" b="1" i="1" dirty="0">
                <a:latin typeface="Century Gothic" panose="020B0502020202020204" pitchFamily="34" charset="0"/>
              </a:rPr>
              <a:t>объема</a:t>
            </a:r>
            <a:r>
              <a:rPr lang="ru-RU" dirty="0">
                <a:latin typeface="Century Gothic" panose="020B0502020202020204" pitchFamily="34" charset="0"/>
              </a:rPr>
              <a:t> и </a:t>
            </a:r>
            <a:r>
              <a:rPr lang="ru-RU" b="1" i="1" dirty="0">
                <a:latin typeface="Century Gothic" panose="020B0502020202020204" pitchFamily="34" charset="0"/>
              </a:rPr>
              <a:t>сроков проведения работ </a:t>
            </a:r>
            <a:br>
              <a:rPr lang="ru-RU" b="1" i="1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по утверждению типа;</a:t>
            </a:r>
          </a:p>
          <a:p>
            <a:pPr marL="285750" indent="-285750" algn="just" rtl="0">
              <a:buFont typeface="Courier New" panose="02070309020205020404" pitchFamily="49" charset="0"/>
              <a:buChar char="o"/>
            </a:pPr>
            <a:r>
              <a:rPr lang="ru-RU" b="1" i="1" dirty="0">
                <a:latin typeface="Century Gothic" panose="020B0502020202020204" pitchFamily="34" charset="0"/>
              </a:rPr>
              <a:t>Подготовку</a:t>
            </a:r>
            <a:r>
              <a:rPr lang="ru-RU" dirty="0">
                <a:latin typeface="Century Gothic" panose="020B0502020202020204" pitchFamily="34" charset="0"/>
              </a:rPr>
              <a:t> и з</a:t>
            </a:r>
            <a:r>
              <a:rPr lang="ru-RU" b="1" i="1" dirty="0">
                <a:latin typeface="Century Gothic" panose="020B0502020202020204" pitchFamily="34" charset="0"/>
              </a:rPr>
              <a:t>аключение договора </a:t>
            </a:r>
            <a:r>
              <a:rPr lang="ru-RU" dirty="0">
                <a:latin typeface="Century Gothic" panose="020B0502020202020204" pitchFamily="34" charset="0"/>
              </a:rPr>
              <a:t>(контракта) на проведение работ по утверждению типа с заявителем;</a:t>
            </a:r>
          </a:p>
          <a:p>
            <a:pPr marL="285750" indent="-285750" algn="just" rtl="0">
              <a:buFont typeface="Courier New" panose="02070309020205020404" pitchFamily="49" charset="0"/>
              <a:buChar char="o"/>
            </a:pPr>
            <a:r>
              <a:rPr lang="ru-RU" b="1" i="1" dirty="0">
                <a:latin typeface="Century Gothic" panose="020B0502020202020204" pitchFamily="34" charset="0"/>
              </a:rPr>
              <a:t>Подготовку</a:t>
            </a:r>
            <a:r>
              <a:rPr lang="ru-RU" dirty="0">
                <a:latin typeface="Century Gothic" panose="020B0502020202020204" pitchFamily="34" charset="0"/>
              </a:rPr>
              <a:t> и </a:t>
            </a:r>
            <a:r>
              <a:rPr lang="ru-RU" b="1" i="1" dirty="0">
                <a:latin typeface="Century Gothic" panose="020B0502020202020204" pitchFamily="34" charset="0"/>
              </a:rPr>
              <a:t>утверждение программы</a:t>
            </a:r>
            <a:r>
              <a:rPr lang="ru-RU" dirty="0">
                <a:latin typeface="Century Gothic" panose="020B0502020202020204" pitchFamily="34" charset="0"/>
              </a:rPr>
              <a:t> испытаний (метрологической экспертизы).</a:t>
            </a:r>
          </a:p>
        </p:txBody>
      </p:sp>
    </p:spTree>
    <p:extLst>
      <p:ext uri="{BB962C8B-B14F-4D97-AF65-F5344CB8AC3E}">
        <p14:creationId xmlns:p14="http://schemas.microsoft.com/office/powerpoint/2010/main" val="36264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F5EE67-DE83-C00F-F31C-58A2B462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39" y="1127464"/>
            <a:ext cx="9779183" cy="775908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altLang="ru-BY" sz="3200" b="1" i="1" dirty="0">
                <a:latin typeface="Century Gothic" panose="020B0502020202020204" pitchFamily="34" charset="0"/>
              </a:rPr>
              <a:t>Ключевые особенности при формировании комплекта документов на испытания</a:t>
            </a:r>
            <a:endParaRPr lang="ru-RU" sz="3200" i="1" dirty="0">
              <a:latin typeface="Century Gothic" panose="020B0502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89DE67-1261-45D7-965A-3B1EBACDA71B}"/>
              </a:ext>
            </a:extLst>
          </p:cNvPr>
          <p:cNvSpPr txBox="1">
            <a:spLocks/>
          </p:cNvSpPr>
          <p:nvPr/>
        </p:nvSpPr>
        <p:spPr>
          <a:xfrm>
            <a:off x="255841" y="2483057"/>
            <a:ext cx="10954099" cy="382878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defPPr>
              <a:defRPr lang="ru-RU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техническое задание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(при наличии); </a:t>
            </a:r>
          </a:p>
          <a:p>
            <a:pPr lvl="1" algn="just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технические условия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(при наличии); </a:t>
            </a:r>
          </a:p>
          <a:p>
            <a:pPr lvl="1" algn="just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спецификация, включающая технические и метрологические характеристики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(при наличии); </a:t>
            </a:r>
          </a:p>
          <a:p>
            <a:pPr lvl="1" algn="just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эксплуатационная документация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(при необходимости также предоставляется аутентичный перевод документации на русский или белорусский язык(должны быть заверены п.15 Постановления №38); </a:t>
            </a:r>
          </a:p>
          <a:p>
            <a:pPr marL="457200" lvl="1" indent="0" algn="just">
              <a:buClr>
                <a:schemeClr val="bg1"/>
              </a:buClr>
              <a:buNone/>
            </a:pP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3464" lvl="1" indent="0" algn="just">
              <a:buFont typeface="Arial" panose="020B0604020202020204" pitchFamily="34" charset="0"/>
              <a:buNone/>
            </a:pPr>
            <a:r>
              <a:rPr lang="ru-RU" sz="1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	«эксплуатационная документация – руководство по эксплуатации и (или) паспорт, и (или) формуляр, и (или) иной документ, используемый для применения средства измерений </a:t>
            </a:r>
            <a:br>
              <a:rPr lang="ru-RU" sz="1600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или стандартного образца»</a:t>
            </a:r>
          </a:p>
          <a:p>
            <a:pPr marL="283464" lvl="1" indent="0" algn="just">
              <a:buFont typeface="Arial" panose="020B0604020202020204" pitchFamily="34" charset="0"/>
              <a:buNone/>
            </a:pPr>
            <a:endParaRPr lang="ru-RU" sz="16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 algn="just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проект программы испытаний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средств измерений (при наличии);</a:t>
            </a:r>
          </a:p>
          <a:p>
            <a:pPr lvl="1" algn="just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проект методики поверки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(при отсутствии технического нормативного правового акта </a:t>
            </a:r>
            <a:b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на методику поверки) или документ от производителя с описанием методов поверки или калибровки (при наличии);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33023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F5EE67-DE83-C00F-F31C-58A2B462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39" y="1127464"/>
            <a:ext cx="9779183" cy="775908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altLang="ru-BY" sz="3200" b="1" i="1" dirty="0">
                <a:latin typeface="Century Gothic" panose="020B0502020202020204" pitchFamily="34" charset="0"/>
              </a:rPr>
              <a:t>Ключевые особенности при формировании комплекта документов на испытания</a:t>
            </a:r>
            <a:endParaRPr lang="ru-RU" sz="3200" i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F7743C-9A64-6DD7-26EC-7870E2484D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63939" y="2594919"/>
            <a:ext cx="10328525" cy="3673441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>
              <a:buFont typeface="Courier New" panose="02070309020205020404" pitchFamily="49" charset="0"/>
              <a:buChar char="o"/>
            </a:pPr>
            <a:r>
              <a:rPr lang="ru-RU" altLang="ru-BY" sz="1600" b="1" i="1" dirty="0">
                <a:latin typeface="Century Gothic" panose="020B0502020202020204" pitchFamily="34" charset="0"/>
              </a:rPr>
              <a:t>документы, подтверждающие полномочия </a:t>
            </a:r>
            <a:r>
              <a:rPr lang="ru-RU" altLang="ru-BY" sz="1600" dirty="0">
                <a:latin typeface="Century Gothic" panose="020B0502020202020204" pitchFamily="34" charset="0"/>
              </a:rPr>
              <a:t>юридического лица, иностранного юридического лица, индивидуального предпринимателя или иного физического лица </a:t>
            </a:r>
            <a:r>
              <a:rPr lang="ru-RU" altLang="ru-BY" sz="1600" b="1" i="1" dirty="0">
                <a:latin typeface="Century Gothic" panose="020B0502020202020204" pitchFamily="34" charset="0"/>
              </a:rPr>
              <a:t>представлять производителя средств измерений</a:t>
            </a:r>
            <a:r>
              <a:rPr lang="ru-RU" altLang="ru-BY" sz="1600" dirty="0">
                <a:latin typeface="Century Gothic" panose="020B0502020202020204" pitchFamily="34" charset="0"/>
              </a:rPr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altLang="ru-BY" sz="1600" b="1" i="1" dirty="0">
                <a:latin typeface="Century Gothic" panose="020B0502020202020204" pitchFamily="34" charset="0"/>
              </a:rPr>
              <a:t>фотографии</a:t>
            </a:r>
            <a:r>
              <a:rPr lang="ru-RU" altLang="ru-BY" sz="1600" dirty="0">
                <a:latin typeface="Century Gothic" panose="020B0502020202020204" pitchFamily="34" charset="0"/>
              </a:rPr>
              <a:t> средства измерений </a:t>
            </a:r>
            <a:r>
              <a:rPr lang="ru-RU" altLang="ru-BY" sz="1600" b="1" i="1" dirty="0">
                <a:latin typeface="Century Gothic" panose="020B0502020202020204" pitchFamily="34" charset="0"/>
              </a:rPr>
              <a:t>(всех модификаций) </a:t>
            </a:r>
            <a:r>
              <a:rPr lang="ru-RU" altLang="ru-BY" sz="1600" dirty="0">
                <a:latin typeface="Century Gothic" panose="020B0502020202020204" pitchFamily="34" charset="0"/>
              </a:rPr>
              <a:t>с четко различимым заводским номером, наименованием средств измерений, наименованием производителя и (или) фирменным (торговым) знаком производителя;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altLang="ru-BY" sz="1600" dirty="0">
                <a:latin typeface="Century Gothic" panose="020B0502020202020204" pitchFamily="34" charset="0"/>
              </a:rPr>
              <a:t>схемы пломбировки от несанкционированного доступа с указанием (при наличии) мест пломбирования функциональных частей, позволяющих изменять </a:t>
            </a:r>
            <a:r>
              <a:rPr lang="ru-RU" altLang="ru-BY" sz="1600" dirty="0" err="1">
                <a:latin typeface="Century Gothic" panose="020B0502020202020204" pitchFamily="34" charset="0"/>
              </a:rPr>
              <a:t>метрологически</a:t>
            </a:r>
            <a:r>
              <a:rPr lang="ru-RU" altLang="ru-BY" sz="1600" dirty="0">
                <a:latin typeface="Century Gothic" panose="020B0502020202020204" pitchFamily="34" charset="0"/>
              </a:rPr>
              <a:t> значимые параметры программного обеспечения, – если иные пломбы не ограничивают такой доступ (при необходимости);</a:t>
            </a:r>
          </a:p>
        </p:txBody>
      </p:sp>
    </p:spTree>
    <p:extLst>
      <p:ext uri="{BB962C8B-B14F-4D97-AF65-F5344CB8AC3E}">
        <p14:creationId xmlns:p14="http://schemas.microsoft.com/office/powerpoint/2010/main" val="34031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F5EE67-DE83-C00F-F31C-58A2B462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39" y="1127464"/>
            <a:ext cx="9779183" cy="775908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altLang="ru-BY" sz="3200" b="1" i="1" dirty="0">
                <a:latin typeface="Century Gothic" panose="020B0502020202020204" pitchFamily="34" charset="0"/>
              </a:rPr>
              <a:t>Ключевые особенности при формировании комплекта документов на испытания</a:t>
            </a:r>
            <a:endParaRPr lang="ru-RU" sz="3200" i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F7743C-9A64-6DD7-26EC-7870E2484D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63939" y="2594919"/>
            <a:ext cx="10328525" cy="3673441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>
              <a:buFont typeface="Courier New" panose="02070309020205020404" pitchFamily="49" charset="0"/>
              <a:buChar char="o"/>
            </a:pPr>
            <a:r>
              <a:rPr lang="ru-RU" altLang="ru-BY" sz="1600" dirty="0">
                <a:latin typeface="Century Gothic" panose="020B0502020202020204" pitchFamily="34" charset="0"/>
              </a:rPr>
              <a:t>копия сертификата соответствия системы </a:t>
            </a:r>
            <a:r>
              <a:rPr lang="ru-RU" altLang="ru-BY" sz="1600" b="1" i="1" dirty="0">
                <a:latin typeface="Century Gothic" panose="020B0502020202020204" pitchFamily="34" charset="0"/>
              </a:rPr>
              <a:t>управления (менеджмента</a:t>
            </a:r>
            <a:r>
              <a:rPr lang="ru-RU" altLang="ru-BY" sz="1600" i="1" dirty="0">
                <a:latin typeface="Century Gothic" panose="020B0502020202020204" pitchFamily="34" charset="0"/>
              </a:rPr>
              <a:t>) </a:t>
            </a:r>
            <a:r>
              <a:rPr lang="ru-RU" altLang="ru-BY" sz="1600" dirty="0">
                <a:latin typeface="Century Gothic" panose="020B0502020202020204" pitchFamily="34" charset="0"/>
              </a:rPr>
              <a:t>качества производителя средств измерений (при наличии);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altLang="ru-BY" sz="1600" dirty="0">
                <a:latin typeface="Century Gothic" panose="020B0502020202020204" pitchFamily="34" charset="0"/>
              </a:rPr>
              <a:t>копии сертификата соответствия Международной организации законодательной метрологии и протоколов испытаний этой организации (при наличии);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altLang="ru-BY" sz="1600" dirty="0">
                <a:latin typeface="Century Gothic" panose="020B0502020202020204" pitchFamily="34" charset="0"/>
              </a:rPr>
              <a:t>протоколы (отчеты) ранее проведенных </a:t>
            </a:r>
            <a:r>
              <a:rPr lang="ru-RU" altLang="ru-BY" sz="1600" b="1" i="1" dirty="0">
                <a:latin typeface="Century Gothic" panose="020B0502020202020204" pitchFamily="34" charset="0"/>
              </a:rPr>
              <a:t>производителем средств измерений или иной организацией, уполномоченной на проведение испытаний в соответствии с национальным законодательством</a:t>
            </a:r>
            <a:r>
              <a:rPr lang="ru-RU" altLang="ru-BY" sz="1600" dirty="0">
                <a:latin typeface="Century Gothic" panose="020B0502020202020204" pitchFamily="34" charset="0"/>
              </a:rPr>
              <a:t>, испытаний (исследований) средств измерений с приложением </a:t>
            </a:r>
            <a:br>
              <a:rPr lang="ru-RU" altLang="ru-BY" sz="1600" dirty="0">
                <a:latin typeface="Century Gothic" panose="020B0502020202020204" pitchFamily="34" charset="0"/>
              </a:rPr>
            </a:br>
            <a:r>
              <a:rPr lang="ru-RU" altLang="ru-BY" sz="1600" dirty="0">
                <a:latin typeface="Century Gothic" panose="020B0502020202020204" pitchFamily="34" charset="0"/>
              </a:rPr>
              <a:t>при необходимости аутентичного перевода на русский или белорусский язык (при наличии);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altLang="ru-BY" sz="1600" dirty="0">
                <a:latin typeface="Century Gothic" panose="020B0502020202020204" pitchFamily="34" charset="0"/>
              </a:rPr>
              <a:t>документация на программное обеспечение (для средств измерений с встроенным или прикладным программным обеспечением) с приложением при необходимости аутентичного перевода на русский или белорусский язык;</a:t>
            </a:r>
          </a:p>
        </p:txBody>
      </p:sp>
    </p:spTree>
    <p:extLst>
      <p:ext uri="{BB962C8B-B14F-4D97-AF65-F5344CB8AC3E}">
        <p14:creationId xmlns:p14="http://schemas.microsoft.com/office/powerpoint/2010/main" val="12495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F5EE67-DE83-C00F-F31C-58A2B462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39" y="1127464"/>
            <a:ext cx="9779183" cy="775908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altLang="ru-BY" sz="3200" b="1" i="1" dirty="0">
                <a:latin typeface="Century Gothic" panose="020B0502020202020204" pitchFamily="34" charset="0"/>
              </a:rPr>
              <a:t>Ключевые особенности при формировании комплекта документов на испытания</a:t>
            </a:r>
            <a:endParaRPr lang="ru-RU" sz="3200" i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F7743C-9A64-6DD7-26EC-7870E2484D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63939" y="2594919"/>
            <a:ext cx="10328525" cy="3673441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ru-RU" altLang="ru-BY" sz="1600" b="1" i="1" dirty="0">
                <a:latin typeface="Century Gothic" panose="020B0502020202020204" pitchFamily="34" charset="0"/>
              </a:rPr>
              <a:t>документы, подтверждающие соответствие средств измерений техническим требованиям</a:t>
            </a:r>
            <a:r>
              <a:rPr lang="ru-RU" altLang="ru-BY" sz="1600" dirty="0">
                <a:latin typeface="Century Gothic" panose="020B0502020202020204" pitchFamily="34" charset="0"/>
              </a:rPr>
              <a:t>, установленным техническими регламентами Республики Беларусь, актами законодательства, а также правом Евразийского экономического союза (если такие технические требования распространяются на средства измерений, представленные </a:t>
            </a:r>
            <a:br>
              <a:rPr lang="ru-RU" altLang="ru-BY" sz="1600" dirty="0">
                <a:latin typeface="Century Gothic" panose="020B0502020202020204" pitchFamily="34" charset="0"/>
              </a:rPr>
            </a:br>
            <a:r>
              <a:rPr lang="ru-RU" altLang="ru-BY" sz="1600" dirty="0">
                <a:latin typeface="Century Gothic" panose="020B0502020202020204" pitchFamily="34" charset="0"/>
              </a:rPr>
              <a:t>для испытаний);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altLang="ru-BY" sz="1600" b="1" i="1" dirty="0">
                <a:latin typeface="Century Gothic" panose="020B0502020202020204" pitchFamily="34" charset="0"/>
              </a:rPr>
              <a:t>материалы</a:t>
            </a:r>
            <a:r>
              <a:rPr lang="ru-RU" altLang="ru-BY" sz="1600" dirty="0">
                <a:latin typeface="Century Gothic" panose="020B0502020202020204" pitchFamily="34" charset="0"/>
              </a:rPr>
              <a:t>, подтверждающие </a:t>
            </a:r>
            <a:r>
              <a:rPr lang="ru-RU" altLang="ru-BY" sz="1600" b="1" i="1" dirty="0">
                <a:latin typeface="Century Gothic" panose="020B0502020202020204" pitchFamily="34" charset="0"/>
              </a:rPr>
              <a:t>интервал времени между поверками </a:t>
            </a:r>
            <a:r>
              <a:rPr lang="ru-RU" altLang="ru-BY" sz="1600" dirty="0">
                <a:latin typeface="Century Gothic" panose="020B0502020202020204" pitchFamily="34" charset="0"/>
              </a:rPr>
              <a:t>(калибровками);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altLang="ru-BY" sz="1600" b="1" i="1" dirty="0">
                <a:latin typeface="Century Gothic" panose="020B0502020202020204" pitchFamily="34" charset="0"/>
              </a:rPr>
              <a:t>материалы </a:t>
            </a:r>
            <a:r>
              <a:rPr lang="ru-RU" altLang="ru-BY" sz="1600" dirty="0">
                <a:latin typeface="Century Gothic" panose="020B0502020202020204" pitchFamily="34" charset="0"/>
              </a:rPr>
              <a:t>испытаний на надежность (при необходимости);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altLang="ru-BY" sz="1600" b="1" i="1" dirty="0">
                <a:latin typeface="Century Gothic" panose="020B0502020202020204" pitchFamily="34" charset="0"/>
              </a:rPr>
              <a:t>иные документы</a:t>
            </a:r>
            <a:r>
              <a:rPr lang="ru-RU" altLang="ru-BY" sz="1600" dirty="0">
                <a:latin typeface="Century Gothic" panose="020B0502020202020204" pitchFamily="34" charset="0"/>
              </a:rPr>
              <a:t>, подтверждающие метрологическую прослеживаемость при производстве и применении средства измерений (при необходимости).</a:t>
            </a:r>
          </a:p>
        </p:txBody>
      </p:sp>
    </p:spTree>
    <p:extLst>
      <p:ext uri="{BB962C8B-B14F-4D97-AF65-F5344CB8AC3E}">
        <p14:creationId xmlns:p14="http://schemas.microsoft.com/office/powerpoint/2010/main" val="255480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AA093-E00B-31E9-0A13-71142E30E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675" y="1097579"/>
            <a:ext cx="6968365" cy="90798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200" i="1" dirty="0">
                <a:latin typeface="Century Gothic" panose="020B0502020202020204" pitchFamily="34" charset="0"/>
              </a:rPr>
              <a:t>Этап проведения испытаний (метрологической экспертизы) включает: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75" y="2304764"/>
            <a:ext cx="6129951" cy="2248472"/>
          </a:xfrm>
        </p:spPr>
        <p:txBody>
          <a:bodyPr rtlCol="0"/>
          <a:lstStyle>
            <a:defPPr>
              <a:defRPr lang="ru-RU"/>
            </a:defPPr>
          </a:lstStyle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800" dirty="0">
                <a:latin typeface="Century Gothic" panose="020B0502020202020204" pitchFamily="34" charset="0"/>
              </a:rPr>
              <a:t>Определение </a:t>
            </a:r>
            <a:r>
              <a:rPr lang="ru-RU" sz="1800" b="1" i="1" dirty="0">
                <a:latin typeface="Century Gothic" panose="020B0502020202020204" pitchFamily="34" charset="0"/>
              </a:rPr>
              <a:t>объема</a:t>
            </a:r>
            <a:r>
              <a:rPr lang="ru-RU" sz="1800" dirty="0">
                <a:latin typeface="Century Gothic" panose="020B0502020202020204" pitchFamily="34" charset="0"/>
              </a:rPr>
              <a:t> и </a:t>
            </a:r>
            <a:r>
              <a:rPr lang="ru-RU" sz="1800" b="1" i="1" dirty="0">
                <a:latin typeface="Century Gothic" panose="020B0502020202020204" pitchFamily="34" charset="0"/>
              </a:rPr>
              <a:t>сроков проведения работ </a:t>
            </a:r>
            <a:r>
              <a:rPr lang="ru-RU" sz="1800" dirty="0">
                <a:latin typeface="Century Gothic" panose="020B0502020202020204" pitchFamily="34" charset="0"/>
              </a:rPr>
              <a:t>по утверждению типа;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800" b="1" i="1" dirty="0">
                <a:latin typeface="Century Gothic" panose="020B0502020202020204" pitchFamily="34" charset="0"/>
              </a:rPr>
              <a:t>Подготовку</a:t>
            </a:r>
            <a:r>
              <a:rPr lang="ru-RU" sz="1800" dirty="0">
                <a:latin typeface="Century Gothic" panose="020B0502020202020204" pitchFamily="34" charset="0"/>
              </a:rPr>
              <a:t> и з</a:t>
            </a:r>
            <a:r>
              <a:rPr lang="ru-RU" sz="1800" b="1" i="1" dirty="0">
                <a:latin typeface="Century Gothic" panose="020B0502020202020204" pitchFamily="34" charset="0"/>
              </a:rPr>
              <a:t>аключение договора </a:t>
            </a:r>
            <a:r>
              <a:rPr lang="ru-RU" sz="1800" dirty="0">
                <a:latin typeface="Century Gothic" panose="020B0502020202020204" pitchFamily="34" charset="0"/>
              </a:rPr>
              <a:t>(контракта) на проведение работ по утверждению типа с заявителем;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800" b="1" i="1" dirty="0">
                <a:latin typeface="Century Gothic" panose="020B0502020202020204" pitchFamily="34" charset="0"/>
              </a:rPr>
              <a:t>Подготовку</a:t>
            </a:r>
            <a:r>
              <a:rPr lang="ru-RU" sz="1800" dirty="0">
                <a:latin typeface="Century Gothic" panose="020B0502020202020204" pitchFamily="34" charset="0"/>
              </a:rPr>
              <a:t> и </a:t>
            </a:r>
            <a:r>
              <a:rPr lang="ru-RU" sz="1800" b="1" i="1" dirty="0">
                <a:latin typeface="Century Gothic" panose="020B0502020202020204" pitchFamily="34" charset="0"/>
              </a:rPr>
              <a:t>утверждение программы</a:t>
            </a:r>
            <a:r>
              <a:rPr lang="ru-RU" sz="1800" dirty="0">
                <a:latin typeface="Century Gothic" panose="020B0502020202020204" pitchFamily="34" charset="0"/>
              </a:rPr>
              <a:t> испытаний (метрологической экспертизы).</a:t>
            </a:r>
          </a:p>
        </p:txBody>
      </p:sp>
    </p:spTree>
    <p:extLst>
      <p:ext uri="{BB962C8B-B14F-4D97-AF65-F5344CB8AC3E}">
        <p14:creationId xmlns:p14="http://schemas.microsoft.com/office/powerpoint/2010/main" val="2903410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48DD4-4828-CE87-0C5C-42BE175E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34" y="313764"/>
            <a:ext cx="9886615" cy="180216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200" i="1" dirty="0">
                <a:latin typeface="Century Gothic" panose="020B0502020202020204" pitchFamily="34" charset="0"/>
              </a:rPr>
              <a:t>Ключевые особенности при заключении договора на испытания (метрологическую экспертизу)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4D7FC-B442-416C-AAF3-19A73DF3FFF3}"/>
              </a:ext>
            </a:extLst>
          </p:cNvPr>
          <p:cNvSpPr txBox="1"/>
          <p:nvPr/>
        </p:nvSpPr>
        <p:spPr>
          <a:xfrm>
            <a:off x="588475" y="1925811"/>
            <a:ext cx="1124862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Датой начала </a:t>
            </a:r>
            <a:r>
              <a:rPr lang="ru-RU" altLang="ru-BY" sz="1600" dirty="0">
                <a:solidFill>
                  <a:srgbClr val="0068FF"/>
                </a:solidFill>
                <a:latin typeface="Century Gothic" panose="020B0502020202020204" pitchFamily="34" charset="0"/>
              </a:rPr>
              <a:t>испытаний (метрологической экспертизы) считается </a:t>
            </a: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дата, определяемая </a:t>
            </a:r>
            <a:b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</a:b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в договоре </a:t>
            </a:r>
            <a:r>
              <a:rPr lang="ru-RU" altLang="ru-BY" sz="1600" dirty="0">
                <a:solidFill>
                  <a:srgbClr val="0068FF"/>
                </a:solidFill>
                <a:latin typeface="Century Gothic" panose="020B0502020202020204" pitchFamily="34" charset="0"/>
              </a:rPr>
              <a:t>на проведение испытаний (метрологической экспертизы).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Датой окончания</a:t>
            </a:r>
            <a:r>
              <a:rPr lang="ru-RU" altLang="ru-BY" sz="1600" i="1" dirty="0">
                <a:solidFill>
                  <a:srgbClr val="0068FF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BY" sz="1600" dirty="0">
                <a:solidFill>
                  <a:srgbClr val="0068FF"/>
                </a:solidFill>
                <a:latin typeface="Century Gothic" panose="020B0502020202020204" pitchFamily="34" charset="0"/>
              </a:rPr>
              <a:t>испытаний (метрологической экспертизы) считается </a:t>
            </a: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дата утверждения уполномоченным юридическим лицом акта испытаний (экспертном заключении)</a:t>
            </a:r>
            <a:r>
              <a:rPr lang="ru-RU" altLang="ru-BY" sz="1600" i="1" dirty="0">
                <a:solidFill>
                  <a:srgbClr val="0068FF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altLang="ru-BY" sz="1600" dirty="0">
                <a:solidFill>
                  <a:srgbClr val="0068FF"/>
                </a:solidFill>
                <a:latin typeface="Century Gothic" panose="020B0502020202020204" pitchFamily="34" charset="0"/>
              </a:rPr>
              <a:t>Общая </a:t>
            </a: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продолжительность</a:t>
            </a:r>
            <a:r>
              <a:rPr lang="ru-RU" altLang="ru-BY" sz="1600" dirty="0">
                <a:solidFill>
                  <a:srgbClr val="0068FF"/>
                </a:solidFill>
                <a:latin typeface="Century Gothic" panose="020B0502020202020204" pitchFamily="34" charset="0"/>
              </a:rPr>
              <a:t> испытаний (метрологической экспертизы) не должна превышать </a:t>
            </a: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60 рабочих дней</a:t>
            </a:r>
            <a:r>
              <a:rPr lang="ru-RU" altLang="ru-BY" sz="1600" i="1" dirty="0">
                <a:solidFill>
                  <a:srgbClr val="0068FF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altLang="ru-BY" sz="1600" dirty="0">
                <a:solidFill>
                  <a:srgbClr val="0068FF"/>
                </a:solidFill>
                <a:latin typeface="Century Gothic" panose="020B0502020202020204" pitchFamily="34" charset="0"/>
              </a:rPr>
              <a:t>В случае поступления на испытания (метрологическую экспертизу) средств измерений или стандартных образцов, имеющих сложное конструктивное устройство и (или) многофункциональное назначение либо иные особенности их применения, требующие дополнительное время для проведения испытаний (экспериментальных исследований), </a:t>
            </a: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продолжительность испытаний</a:t>
            </a:r>
            <a:r>
              <a:rPr lang="ru-RU" altLang="ru-BY" sz="1600" i="1" dirty="0">
                <a:solidFill>
                  <a:srgbClr val="0068FF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(метрологической экспертизы) </a:t>
            </a:r>
            <a:r>
              <a:rPr lang="ru-RU" altLang="ru-BY" sz="1600" dirty="0">
                <a:solidFill>
                  <a:srgbClr val="0068FF"/>
                </a:solidFill>
                <a:latin typeface="Century Gothic" panose="020B0502020202020204" pitchFamily="34" charset="0"/>
              </a:rPr>
              <a:t>по согласованию с заявителем на испытания (метрологическую экспертизу)</a:t>
            </a:r>
            <a:r>
              <a:rPr lang="ru-RU" altLang="ru-BY" sz="1600" b="1" dirty="0">
                <a:solidFill>
                  <a:srgbClr val="0068FF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может быть увеличена</a:t>
            </a:r>
            <a:r>
              <a:rPr lang="ru-RU" altLang="ru-BY" sz="1600" dirty="0">
                <a:solidFill>
                  <a:srgbClr val="0068FF"/>
                </a:solidFill>
                <a:latin typeface="Century Gothic" panose="020B0502020202020204" pitchFamily="34" charset="0"/>
              </a:rPr>
              <a:t>, что отражается в договоре на проведение испытаний (метрологической экспертизы) или в дополнительном соглашении к нему, а также в программе испытаний (метрологической экспертизы).</a:t>
            </a:r>
          </a:p>
        </p:txBody>
      </p:sp>
    </p:spTree>
    <p:extLst>
      <p:ext uri="{BB962C8B-B14F-4D97-AF65-F5344CB8AC3E}">
        <p14:creationId xmlns:p14="http://schemas.microsoft.com/office/powerpoint/2010/main" val="36626771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48DD4-4828-CE87-0C5C-42BE175E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622" y="661597"/>
            <a:ext cx="10076329" cy="1280159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200" i="1" dirty="0">
                <a:latin typeface="Century Gothic" panose="020B0502020202020204" pitchFamily="34" charset="0"/>
              </a:rPr>
              <a:t>Этап рассмотрение результатов испытаний </a:t>
            </a:r>
            <a:br>
              <a:rPr lang="ru-RU" sz="3200" i="1" dirty="0">
                <a:latin typeface="Century Gothic" panose="020B0502020202020204" pitchFamily="34" charset="0"/>
              </a:rPr>
            </a:br>
            <a:r>
              <a:rPr lang="ru-RU" sz="3200" i="1" dirty="0">
                <a:latin typeface="Century Gothic" panose="020B0502020202020204" pitchFamily="34" charset="0"/>
              </a:rPr>
              <a:t>и подготовка комплекта документов </a:t>
            </a:r>
            <a:br>
              <a:rPr lang="ru-RU" sz="3200" i="1" dirty="0">
                <a:latin typeface="Century Gothic" panose="020B0502020202020204" pitchFamily="34" charset="0"/>
              </a:rPr>
            </a:br>
            <a:r>
              <a:rPr lang="ru-RU" sz="3200" i="1" dirty="0">
                <a:latin typeface="Century Gothic" panose="020B0502020202020204" pitchFamily="34" charset="0"/>
              </a:rPr>
              <a:t>по результатам испытаний (метрологической экспертизы)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4D7FC-B442-416C-AAF3-19A73DF3FFF3}"/>
              </a:ext>
            </a:extLst>
          </p:cNvPr>
          <p:cNvSpPr txBox="1"/>
          <p:nvPr/>
        </p:nvSpPr>
        <p:spPr>
          <a:xfrm>
            <a:off x="1140599" y="2281520"/>
            <a:ext cx="10719709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altLang="ru-BY" sz="1400" i="1" dirty="0">
                <a:solidFill>
                  <a:srgbClr val="0068FF"/>
                </a:solidFill>
                <a:latin typeface="Century Gothic" panose="020B0502020202020204" pitchFamily="34" charset="0"/>
              </a:rPr>
              <a:t>При </a:t>
            </a:r>
            <a:r>
              <a:rPr lang="ru-RU" altLang="ru-BY" sz="14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положительных результатах испытаний (метрологической экспертизы) </a:t>
            </a:r>
            <a:r>
              <a:rPr lang="ru-RU" altLang="ru-BY" sz="1400" i="1" dirty="0">
                <a:solidFill>
                  <a:srgbClr val="0068FF"/>
                </a:solidFill>
                <a:latin typeface="Century Gothic" panose="020B0502020202020204" pitchFamily="34" charset="0"/>
              </a:rPr>
              <a:t>оформляются в трех экземплярах:</a:t>
            </a:r>
          </a:p>
          <a:p>
            <a:pPr algn="just"/>
            <a:r>
              <a:rPr lang="ru-RU" altLang="ru-BY" sz="1400" i="1" dirty="0">
                <a:solidFill>
                  <a:srgbClr val="0068FF"/>
                </a:solidFill>
                <a:latin typeface="Century Gothic" panose="020B0502020202020204" pitchFamily="34" charset="0"/>
              </a:rPr>
              <a:t>	</a:t>
            </a:r>
            <a:r>
              <a:rPr lang="ru-RU" altLang="ru-BY" sz="14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акт испытаний (экспертное заключение)</a:t>
            </a:r>
            <a:r>
              <a:rPr lang="ru-RU" altLang="ru-BY" sz="1400" i="1" dirty="0">
                <a:solidFill>
                  <a:srgbClr val="0068FF"/>
                </a:solidFill>
                <a:latin typeface="Century Gothic" panose="020B0502020202020204" pitchFamily="34" charset="0"/>
              </a:rPr>
              <a:t>, который(</a:t>
            </a:r>
            <a:r>
              <a:rPr lang="ru-RU" altLang="ru-BY" sz="1400" i="1" dirty="0" err="1">
                <a:solidFill>
                  <a:srgbClr val="0068FF"/>
                </a:solidFill>
                <a:latin typeface="Century Gothic" panose="020B0502020202020204" pitchFamily="34" charset="0"/>
              </a:rPr>
              <a:t>ое</a:t>
            </a:r>
            <a:r>
              <a:rPr lang="ru-RU" altLang="ru-BY" sz="1400" i="1" dirty="0">
                <a:solidFill>
                  <a:srgbClr val="0068FF"/>
                </a:solidFill>
                <a:latin typeface="Century Gothic" panose="020B0502020202020204" pitchFamily="34" charset="0"/>
              </a:rPr>
              <a:t>) включает проект описания типа средства измерений;</a:t>
            </a:r>
          </a:p>
          <a:p>
            <a:pPr algn="just"/>
            <a:r>
              <a:rPr lang="ru-RU" altLang="ru-BY" sz="1400" i="1" dirty="0">
                <a:solidFill>
                  <a:srgbClr val="0068FF"/>
                </a:solidFill>
                <a:latin typeface="Century Gothic" panose="020B0502020202020204" pitchFamily="34" charset="0"/>
              </a:rPr>
              <a:t>	</a:t>
            </a:r>
            <a:r>
              <a:rPr lang="ru-RU" altLang="ru-BY" sz="14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методики поверки</a:t>
            </a:r>
            <a:r>
              <a:rPr lang="ru-RU" altLang="ru-BY" sz="1400" i="1" dirty="0">
                <a:solidFill>
                  <a:srgbClr val="0068FF"/>
                </a:solidFill>
                <a:latin typeface="Century Gothic" panose="020B0502020202020204" pitchFamily="34" charset="0"/>
              </a:rPr>
              <a:t> либо методики поверки и методики калибровки </a:t>
            </a:r>
            <a:br>
              <a:rPr lang="ru-RU" altLang="ru-BY" sz="1400" i="1" dirty="0">
                <a:solidFill>
                  <a:srgbClr val="0068FF"/>
                </a:solidFill>
                <a:latin typeface="Century Gothic" panose="020B0502020202020204" pitchFamily="34" charset="0"/>
              </a:rPr>
            </a:br>
            <a:r>
              <a:rPr lang="ru-RU" altLang="ru-BY" sz="1400" i="1" dirty="0">
                <a:solidFill>
                  <a:srgbClr val="0068FF"/>
                </a:solidFill>
                <a:latin typeface="Century Gothic" panose="020B0502020202020204" pitchFamily="34" charset="0"/>
              </a:rPr>
              <a:t>для средств измерений (при необходимости).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ru-BY" sz="1400" i="1" dirty="0">
                <a:solidFill>
                  <a:srgbClr val="0068FF"/>
                </a:solidFill>
                <a:latin typeface="Century Gothic" panose="020B0502020202020204" pitchFamily="34" charset="0"/>
              </a:rPr>
              <a:t>При </a:t>
            </a:r>
            <a:r>
              <a:rPr lang="ru-RU" altLang="ru-BY" sz="14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отрицательных результатах испытаний </a:t>
            </a:r>
            <a:r>
              <a:rPr lang="ru-RU" altLang="ru-BY" sz="1400" i="1" dirty="0">
                <a:solidFill>
                  <a:srgbClr val="0068FF"/>
                </a:solidFill>
                <a:latin typeface="Century Gothic" panose="020B0502020202020204" pitchFamily="34" charset="0"/>
              </a:rPr>
              <a:t>оформляется </a:t>
            </a:r>
            <a:r>
              <a:rPr lang="ru-RU" altLang="ru-BY" sz="14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акт испытаний (экспертное заключение)</a:t>
            </a:r>
            <a:r>
              <a:rPr lang="ru-RU" altLang="ru-BY" sz="1400" i="1" dirty="0">
                <a:solidFill>
                  <a:srgbClr val="0068FF"/>
                </a:solidFill>
                <a:latin typeface="Century Gothic" panose="020B0502020202020204" pitchFamily="34" charset="0"/>
              </a:rPr>
              <a:t> в двух экземплярах.</a:t>
            </a:r>
          </a:p>
          <a:p>
            <a:pPr algn="just">
              <a:spcAft>
                <a:spcPts val="600"/>
              </a:spcAft>
            </a:pPr>
            <a:r>
              <a:rPr lang="ru-RU" altLang="ru-BY" sz="1400" i="1" dirty="0">
                <a:solidFill>
                  <a:srgbClr val="0068FF"/>
                </a:solidFill>
                <a:latin typeface="Century Gothic" panose="020B0502020202020204" pitchFamily="34" charset="0"/>
              </a:rPr>
              <a:t>Один экземпляр акта испытаний (экспертного заключения) выдается заявителю на испытания (метрологическую экспертизу) или уполномоченному им лицу в срок не позднее пяти рабочих дней со дня окончания испытаний (метрологической экспертизы). Второй экземпляр акта испытаний (экспертного заключения) остается у уполномоченного юридического лица.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altLang="ru-BY" sz="14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Уполномоченное юридическое лицо обеспечивает полноту и достоверность информации </a:t>
            </a:r>
            <a:br>
              <a:rPr lang="ru-RU" altLang="ru-BY" sz="1400" b="1" i="1" dirty="0">
                <a:solidFill>
                  <a:srgbClr val="0068FF"/>
                </a:solidFill>
                <a:latin typeface="Century Gothic" panose="020B0502020202020204" pitchFamily="34" charset="0"/>
              </a:rPr>
            </a:br>
            <a:r>
              <a:rPr lang="ru-RU" altLang="ru-BY" sz="14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в документах, оформляемых по результатам испытаний (метрологической экспертизы).</a:t>
            </a:r>
          </a:p>
          <a:p>
            <a:pPr algn="just"/>
            <a:endParaRPr lang="ru-RU" altLang="ru-BY" sz="1400" b="1" i="1" dirty="0">
              <a:solidFill>
                <a:srgbClr val="0068FF"/>
              </a:solidFill>
              <a:latin typeface="Century Gothic" panose="020B0502020202020204" pitchFamily="34" charset="0"/>
            </a:endParaRPr>
          </a:p>
          <a:p>
            <a:pPr algn="just"/>
            <a:endParaRPr lang="ru-RU" altLang="ru-BY" sz="1400" b="1" i="1" dirty="0">
              <a:solidFill>
                <a:srgbClr val="0068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733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02FA0-5805-E9D5-E5A1-5B4B485C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29" y="892206"/>
            <a:ext cx="9692640" cy="13716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800" i="1" dirty="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rPr>
              <a:t>Ключевые особенности при формировании комплекта документов на метрологическую экспертизу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F759C6-FEFB-4453-8D6E-6117E70CD1BA}"/>
              </a:ext>
            </a:extLst>
          </p:cNvPr>
          <p:cNvSpPr txBox="1"/>
          <p:nvPr/>
        </p:nvSpPr>
        <p:spPr>
          <a:xfrm>
            <a:off x="874529" y="2726237"/>
            <a:ext cx="10926190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BY" sz="1600" dirty="0">
                <a:latin typeface="Century Gothic" panose="020B0502020202020204" pitchFamily="34" charset="0"/>
              </a:rPr>
              <a:t>«</a:t>
            </a:r>
            <a:r>
              <a:rPr lang="be-BY" altLang="ru-BY" sz="1600" b="1" dirty="0">
                <a:latin typeface="Century Gothic" panose="020B0502020202020204" pitchFamily="34" charset="0"/>
              </a:rPr>
              <a:t>Т</a:t>
            </a:r>
            <a:r>
              <a:rPr lang="ru-RU" altLang="ru-BY" sz="1600" b="1" dirty="0" err="1">
                <a:latin typeface="Century Gothic" panose="020B0502020202020204" pitchFamily="34" charset="0"/>
              </a:rPr>
              <a:t>ехническое</a:t>
            </a:r>
            <a:r>
              <a:rPr lang="ru-RU" altLang="ru-BY" sz="1600" b="1" dirty="0">
                <a:latin typeface="Century Gothic" panose="020B0502020202020204" pitchFamily="34" charset="0"/>
              </a:rPr>
              <a:t> задание </a:t>
            </a:r>
            <a:r>
              <a:rPr lang="ru-RU" altLang="ru-BY" sz="1600" dirty="0">
                <a:latin typeface="Century Gothic" panose="020B0502020202020204" pitchFamily="34" charset="0"/>
              </a:rPr>
              <a:t>при необходимости установления для средства измерений обязательных метрологических требований, иных метрологических и (или) технических требований </a:t>
            </a:r>
            <a:br>
              <a:rPr lang="ru-RU" altLang="ru-BY" sz="1600" dirty="0">
                <a:latin typeface="Century Gothic" panose="020B0502020202020204" pitchFamily="34" charset="0"/>
              </a:rPr>
            </a:br>
            <a:r>
              <a:rPr lang="ru-RU" altLang="ru-BY" sz="1600" dirty="0">
                <a:latin typeface="Century Gothic" panose="020B0502020202020204" pitchFamily="34" charset="0"/>
              </a:rPr>
              <a:t>и их значений, отличающихся </a:t>
            </a:r>
            <a:r>
              <a:rPr lang="ru-RU" altLang="ru-BY" sz="1600" b="1" dirty="0">
                <a:latin typeface="Century Gothic" panose="020B0502020202020204" pitchFamily="34" charset="0"/>
              </a:rPr>
              <a:t>по количеству в меньшую сторону </a:t>
            </a:r>
            <a:r>
              <a:rPr lang="ru-RU" altLang="ru-BY" sz="1600" dirty="0">
                <a:latin typeface="Century Gothic" panose="020B0502020202020204" pitchFamily="34" charset="0"/>
              </a:rPr>
              <a:t>от установленных в технической документации производителя средства измерений, а по величине ограничивающих </a:t>
            </a:r>
            <a:br>
              <a:rPr lang="ru-RU" altLang="ru-BY" sz="1600" dirty="0">
                <a:latin typeface="Century Gothic" panose="020B0502020202020204" pitchFamily="34" charset="0"/>
              </a:rPr>
            </a:br>
            <a:r>
              <a:rPr lang="ru-RU" altLang="ru-BY" sz="1600" dirty="0">
                <a:latin typeface="Century Gothic" panose="020B0502020202020204" pitchFamily="34" charset="0"/>
              </a:rPr>
              <a:t>его функциональные возможности, кроме показателей безопасности»;</a:t>
            </a:r>
          </a:p>
          <a:p>
            <a:pPr marL="285750" indent="-285750" algn="just"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BY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технические условия </a:t>
            </a:r>
            <a:r>
              <a:rPr lang="ru-RU" altLang="ru-BY" sz="16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(при наличии);</a:t>
            </a:r>
          </a:p>
          <a:p>
            <a:pPr marL="285750" indent="-285750" algn="just"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BY" sz="1600" dirty="0">
                <a:latin typeface="Century Gothic" panose="020B0502020202020204" pitchFamily="34" charset="0"/>
              </a:rPr>
              <a:t>спецификация, включающая технические и метрологические характеристики </a:t>
            </a: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(при наличии)</a:t>
            </a:r>
            <a:r>
              <a:rPr lang="ru-RU" altLang="ru-BY" sz="1600" dirty="0">
                <a:latin typeface="Century Gothic" panose="020B0502020202020204" pitchFamily="34" charset="0"/>
              </a:rPr>
              <a:t>;</a:t>
            </a:r>
          </a:p>
          <a:p>
            <a:pPr marL="285750" indent="-285750" algn="just"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эксплуатационная документация </a:t>
            </a:r>
            <a:r>
              <a:rPr lang="ru-RU" altLang="ru-BY" sz="1600" dirty="0">
                <a:latin typeface="Century Gothic" panose="020B0502020202020204" pitchFamily="34" charset="0"/>
              </a:rPr>
              <a:t>(при необходимости также предоставляется аутентичный перевод документации на русский или белорусский язык);</a:t>
            </a:r>
          </a:p>
          <a:p>
            <a:pPr marL="285750" indent="-285750" algn="just"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проект программы </a:t>
            </a:r>
            <a:r>
              <a:rPr lang="ru-RU" altLang="ru-BY" sz="1600" dirty="0">
                <a:latin typeface="Century Gothic" panose="020B0502020202020204" pitchFamily="34" charset="0"/>
              </a:rPr>
              <a:t>метрологической экспертизы единичного экземпляра средств измерений </a:t>
            </a:r>
            <a:br>
              <a:rPr lang="ru-RU" altLang="ru-BY" sz="1600" dirty="0">
                <a:latin typeface="Century Gothic" panose="020B0502020202020204" pitchFamily="34" charset="0"/>
              </a:rPr>
            </a:br>
            <a:r>
              <a:rPr lang="ru-RU" altLang="ru-BY" sz="1600" dirty="0">
                <a:latin typeface="Century Gothic" panose="020B0502020202020204" pitchFamily="34" charset="0"/>
              </a:rPr>
              <a:t>(при наличии);</a:t>
            </a:r>
          </a:p>
          <a:p>
            <a:pPr marL="285750" indent="-285750">
              <a:buClr>
                <a:srgbClr val="0068FF"/>
              </a:buClr>
              <a:buFont typeface="Courier New" panose="02070309020205020404" pitchFamily="49" charset="0"/>
              <a:buChar char="o"/>
            </a:pPr>
            <a:endParaRPr lang="ru-RU" altLang="ru-BY" sz="16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15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i="1" dirty="0">
                <a:latin typeface="Century Gothic" panose="020B0502020202020204" pitchFamily="34" charset="0"/>
              </a:rPr>
              <a:t>Утверждение типа СИ</a:t>
            </a:r>
          </a:p>
        </p:txBody>
      </p:sp>
      <p:sp>
        <p:nvSpPr>
          <p:cNvPr id="5" name="Прямоугольник 8"/>
          <p:cNvSpPr>
            <a:spLocks noGrp="1" noChangeArrowheads="1"/>
          </p:cNvSpPr>
          <p:nvPr>
            <p:ph idx="1"/>
          </p:nvPr>
        </p:nvSpPr>
        <p:spPr bwMode="auto">
          <a:xfrm>
            <a:off x="1158864" y="2945114"/>
            <a:ext cx="4937125" cy="224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RU" sz="1800" dirty="0">
                <a:solidFill>
                  <a:schemeClr val="tx1"/>
                </a:solidFill>
                <a:cs typeface="Arial" panose="020B0604020202020204" pitchFamily="34" charset="0"/>
              </a:rPr>
              <a:t>Устанавливает порядок осуществления метрологической оценки для утверждения типа;</a:t>
            </a:r>
          </a:p>
          <a:p>
            <a:pPr marL="342900" indent="-342900">
              <a:spcBef>
                <a:spcPts val="600"/>
              </a:spcBef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RU" sz="1800" dirty="0">
                <a:solidFill>
                  <a:schemeClr val="tx1"/>
                </a:solidFill>
                <a:cs typeface="Arial" panose="020B0604020202020204" pitchFamily="34" charset="0"/>
              </a:rPr>
              <a:t>Уполномочивает на проведения работ;</a:t>
            </a:r>
          </a:p>
          <a:p>
            <a:pPr marL="342900" indent="-342900">
              <a:spcBef>
                <a:spcPts val="600"/>
              </a:spcBef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RU" sz="1800" dirty="0">
                <a:solidFill>
                  <a:schemeClr val="tx1"/>
                </a:solidFill>
                <a:cs typeface="Arial" panose="020B0604020202020204" pitchFamily="34" charset="0"/>
              </a:rPr>
              <a:t>Принимает постановления </a:t>
            </a:r>
            <a:br>
              <a:rPr lang="ru-RU" altLang="ru-RU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chemeClr val="tx1"/>
                </a:solidFill>
                <a:cs typeface="Arial" panose="020B0604020202020204" pitchFamily="34" charset="0"/>
              </a:rPr>
              <a:t>об утверждении типа средств измерений;</a:t>
            </a:r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6048455" y="2945114"/>
            <a:ext cx="5029200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RU" dirty="0">
                <a:solidFill>
                  <a:schemeClr val="tx1"/>
                </a:solidFill>
                <a:cs typeface="Arial" panose="020B0604020202020204" pitchFamily="34" charset="0"/>
              </a:rPr>
              <a:t>Проводят испытания средств измерений в целях утверждения типа;</a:t>
            </a:r>
          </a:p>
          <a:p>
            <a:pPr marL="342900" indent="-342900">
              <a:spcBef>
                <a:spcPts val="600"/>
              </a:spcBef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RU" dirty="0">
                <a:solidFill>
                  <a:schemeClr val="tx1"/>
                </a:solidFill>
                <a:cs typeface="Arial" panose="020B0604020202020204" pitchFamily="34" charset="0"/>
              </a:rPr>
              <a:t>Проводят метрологическую экспертизу единичных экземпляров средств измерений в целях утверждения типа;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05744" y="2359192"/>
            <a:ext cx="28559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444E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i="1" dirty="0">
                <a:solidFill>
                  <a:srgbClr val="0068FF"/>
                </a:solidFill>
                <a:cs typeface="Arial" panose="020B0604020202020204" pitchFamily="34" charset="0"/>
              </a:rPr>
              <a:t>ГОССТАНДАРТ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02388" y="2359192"/>
            <a:ext cx="28559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444E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ru-RU" altLang="ru-RU" sz="2400" b="1" i="1" dirty="0">
                <a:solidFill>
                  <a:srgbClr val="0068FF"/>
                </a:solidFill>
                <a:cs typeface="Arial" panose="020B0604020202020204" pitchFamily="34" charset="0"/>
              </a:rPr>
              <a:t>НМИ и ЦСМС</a:t>
            </a: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02FA0-5805-E9D5-E5A1-5B4B485C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29" y="892206"/>
            <a:ext cx="9692640" cy="13716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800" i="1" dirty="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rPr>
              <a:t>Ключевые особенности при формировании комплекта документов на метрологическую экспертизу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F759C6-FEFB-4453-8D6E-6117E70CD1BA}"/>
              </a:ext>
            </a:extLst>
          </p:cNvPr>
          <p:cNvSpPr txBox="1"/>
          <p:nvPr/>
        </p:nvSpPr>
        <p:spPr>
          <a:xfrm>
            <a:off x="874529" y="2726237"/>
            <a:ext cx="1092619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фотография</a:t>
            </a:r>
            <a:r>
              <a:rPr lang="ru-RU" altLang="ru-BY" sz="1600" b="1" dirty="0">
                <a:latin typeface="Century Gothic" panose="020B0502020202020204" pitchFamily="34" charset="0"/>
              </a:rPr>
              <a:t> </a:t>
            </a:r>
            <a:r>
              <a:rPr lang="ru-RU" altLang="ru-BY" sz="1600" dirty="0">
                <a:latin typeface="Century Gothic" panose="020B0502020202020204" pitchFamily="34" charset="0"/>
              </a:rPr>
              <a:t>или </a:t>
            </a: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фотографии общего вида единичного экземпляра средства измерений </a:t>
            </a:r>
            <a:r>
              <a:rPr lang="ru-RU" altLang="ru-BY" sz="1600" dirty="0">
                <a:latin typeface="Century Gothic" panose="020B0502020202020204" pitchFamily="34" charset="0"/>
              </a:rPr>
              <a:t>с четко различимой маркировкой, включающей в себя наименование средства измерений, наименование разработчика или производителя и (или) фирменный (торговый) знак производителя;</a:t>
            </a:r>
          </a:p>
          <a:p>
            <a:pPr marL="285750" indent="-285750" algn="just"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схемы пломбировки </a:t>
            </a:r>
            <a:r>
              <a:rPr lang="ru-RU" altLang="ru-BY" sz="1600" dirty="0">
                <a:latin typeface="Century Gothic" panose="020B0502020202020204" pitchFamily="34" charset="0"/>
              </a:rPr>
              <a:t>от несанкционированного доступа с указанием при наличии мест пломбирования функциональных частей, позволяющих изменять метрологически значимые параметры программного обеспечения, – если иные пломбы не ограничивают такой доступ </a:t>
            </a:r>
            <a:br>
              <a:rPr lang="ru-RU" altLang="ru-BY" sz="1600" dirty="0">
                <a:latin typeface="Century Gothic" panose="020B0502020202020204" pitchFamily="34" charset="0"/>
              </a:rPr>
            </a:br>
            <a:r>
              <a:rPr lang="ru-RU" altLang="ru-BY" sz="1600" dirty="0">
                <a:latin typeface="Century Gothic" panose="020B0502020202020204" pitchFamily="34" charset="0"/>
              </a:rPr>
              <a:t>(при наличии); </a:t>
            </a:r>
          </a:p>
          <a:p>
            <a:pPr marL="285750" indent="-285750" algn="just"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протоколы</a:t>
            </a:r>
            <a:r>
              <a:rPr lang="ru-RU" altLang="ru-BY" sz="1600" dirty="0">
                <a:solidFill>
                  <a:srgbClr val="0068FF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BY" sz="1600" dirty="0">
                <a:latin typeface="Century Gothic" panose="020B0502020202020204" pitchFamily="34" charset="0"/>
              </a:rPr>
              <a:t>(отчеты) ранее </a:t>
            </a: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проведенных испытаний </a:t>
            </a:r>
            <a:r>
              <a:rPr lang="ru-RU" altLang="ru-BY" sz="1600" dirty="0">
                <a:latin typeface="Century Gothic" panose="020B0502020202020204" pitchFamily="34" charset="0"/>
              </a:rPr>
              <a:t>(исследований) средств измерений </a:t>
            </a:r>
            <a:br>
              <a:rPr lang="ru-RU" altLang="ru-BY" sz="1600" dirty="0">
                <a:latin typeface="Century Gothic" panose="020B0502020202020204" pitchFamily="34" charset="0"/>
              </a:rPr>
            </a:br>
            <a:r>
              <a:rPr lang="ru-RU" altLang="ru-BY" sz="1600" dirty="0">
                <a:latin typeface="Century Gothic" panose="020B0502020202020204" pitchFamily="34" charset="0"/>
              </a:rPr>
              <a:t>с приложением при необходимости аутентичного перевода на русский или белорусский язык </a:t>
            </a:r>
            <a:br>
              <a:rPr lang="ru-RU" altLang="ru-BY" sz="1600" dirty="0">
                <a:latin typeface="Century Gothic" panose="020B0502020202020204" pitchFamily="34" charset="0"/>
              </a:rPr>
            </a:br>
            <a:r>
              <a:rPr lang="ru-RU" altLang="ru-BY" sz="1600" dirty="0">
                <a:latin typeface="Century Gothic" panose="020B0502020202020204" pitchFamily="34" charset="0"/>
              </a:rPr>
              <a:t>(при наличии); </a:t>
            </a:r>
          </a:p>
          <a:p>
            <a:pPr marL="285750" indent="-285750">
              <a:buClr>
                <a:srgbClr val="0068FF"/>
              </a:buClr>
              <a:buFont typeface="Courier New" panose="02070309020205020404" pitchFamily="49" charset="0"/>
              <a:buChar char="o"/>
            </a:pPr>
            <a:endParaRPr lang="ru-RU" altLang="ru-BY" sz="16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02FA0-5805-E9D5-E5A1-5B4B485C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891418"/>
            <a:ext cx="9692640" cy="13716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800" i="1" dirty="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rPr>
              <a:t>Ключевые особенности при формировании комплекта документов на метрологическую экспертизу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F759C6-FEFB-4453-8D6E-6117E70CD1BA}"/>
              </a:ext>
            </a:extLst>
          </p:cNvPr>
          <p:cNvSpPr txBox="1"/>
          <p:nvPr/>
        </p:nvSpPr>
        <p:spPr>
          <a:xfrm>
            <a:off x="874529" y="2726237"/>
            <a:ext cx="109261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документация</a:t>
            </a:r>
            <a:r>
              <a:rPr lang="ru-RU" altLang="ru-BY" sz="1600" dirty="0">
                <a:solidFill>
                  <a:srgbClr val="0068FF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на программное обеспечение и его идентификация </a:t>
            </a:r>
            <a:r>
              <a:rPr lang="ru-RU" altLang="ru-BY" sz="1600" dirty="0">
                <a:latin typeface="Century Gothic" panose="020B0502020202020204" pitchFamily="34" charset="0"/>
              </a:rPr>
              <a:t>(для средств измерений </a:t>
            </a:r>
            <a:br>
              <a:rPr lang="ru-RU" altLang="ru-BY" sz="1600" dirty="0">
                <a:latin typeface="Century Gothic" panose="020B0502020202020204" pitchFamily="34" charset="0"/>
              </a:rPr>
            </a:br>
            <a:r>
              <a:rPr lang="ru-RU" altLang="ru-BY" sz="1600" dirty="0">
                <a:latin typeface="Century Gothic" panose="020B0502020202020204" pitchFamily="34" charset="0"/>
              </a:rPr>
              <a:t>со встроенным или прикладным программным обеспечением) с приложением </a:t>
            </a:r>
            <a:br>
              <a:rPr lang="ru-RU" altLang="ru-BY" sz="1600" dirty="0">
                <a:latin typeface="Century Gothic" panose="020B0502020202020204" pitchFamily="34" charset="0"/>
              </a:rPr>
            </a:br>
            <a:r>
              <a:rPr lang="ru-RU" altLang="ru-BY" sz="1600" dirty="0">
                <a:latin typeface="Century Gothic" panose="020B0502020202020204" pitchFamily="34" charset="0"/>
              </a:rPr>
              <a:t>при необходимости аутентичного перевода на русский или белорусский язык; </a:t>
            </a:r>
          </a:p>
          <a:p>
            <a:pPr marL="285750" indent="-285750" algn="just"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документы</a:t>
            </a:r>
            <a:r>
              <a:rPr lang="ru-RU" altLang="ru-BY" sz="1600" dirty="0">
                <a:solidFill>
                  <a:srgbClr val="0068FF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подтверждающие соответствие средства измерений техническим требованиям</a:t>
            </a:r>
            <a:r>
              <a:rPr lang="ru-RU" altLang="ru-BY" sz="1600" dirty="0">
                <a:latin typeface="Century Gothic" panose="020B0502020202020204" pitchFamily="34" charset="0"/>
              </a:rPr>
              <a:t>, установленным техническими регламентами Республики Беларусь, иными актами законодательства, а также правом Евразийского экономического союза (если такие технические требования распространяются на средство измерений, представленное для испытаний); </a:t>
            </a:r>
          </a:p>
          <a:p>
            <a:pPr marL="285750" indent="-285750" algn="just"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BY" sz="16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иные документы</a:t>
            </a:r>
            <a:r>
              <a:rPr lang="ru-RU" altLang="ru-BY" sz="1600" dirty="0">
                <a:latin typeface="Century Gothic" panose="020B0502020202020204" pitchFamily="34" charset="0"/>
              </a:rPr>
              <a:t>, подтверждающие метрологическую прослеживаемость при производстве </a:t>
            </a:r>
            <a:br>
              <a:rPr lang="ru-RU" altLang="ru-BY" sz="1600" dirty="0">
                <a:latin typeface="Century Gothic" panose="020B0502020202020204" pitchFamily="34" charset="0"/>
              </a:rPr>
            </a:br>
            <a:r>
              <a:rPr lang="ru-RU" altLang="ru-BY" sz="1600" dirty="0">
                <a:latin typeface="Century Gothic" panose="020B0502020202020204" pitchFamily="34" charset="0"/>
              </a:rPr>
              <a:t>и применении средства измерений (при необходимости).</a:t>
            </a:r>
          </a:p>
          <a:p>
            <a:pPr marL="285750" indent="-285750">
              <a:buClr>
                <a:srgbClr val="0068FF"/>
              </a:buClr>
              <a:buFont typeface="Courier New" panose="02070309020205020404" pitchFamily="49" charset="0"/>
              <a:buChar char="o"/>
            </a:pPr>
            <a:endParaRPr lang="ru-RU" altLang="ru-BY" sz="16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AA093-E00B-31E9-0A13-71142E30E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45" y="1722268"/>
            <a:ext cx="6511691" cy="90798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200" i="1" dirty="0">
                <a:latin typeface="Century Gothic" panose="020B0502020202020204" pitchFamily="34" charset="0"/>
              </a:rPr>
              <a:t>Сертификат об утверждении типа СИ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546" y="2938509"/>
            <a:ext cx="7142005" cy="2248472"/>
          </a:xfrm>
        </p:spPr>
        <p:txBody>
          <a:bodyPr rtlCol="0"/>
          <a:lstStyle>
            <a:defPPr>
              <a:defRPr lang="ru-RU"/>
            </a:defPPr>
          </a:lstStyle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Положительные результаты испытаний в целях утверждения типа СИ, в соответствии </a:t>
            </a:r>
            <a:r>
              <a:rPr lang="ru-RU" sz="1600" b="1" i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пунктом 4 статьи 27 Закона Республики Беларусь "Об обеспечении единства измерений",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являются основанием </a:t>
            </a:r>
            <a:r>
              <a:rPr lang="ru-RU" sz="1600" b="1" i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принятия постановления об утверждении типа СИ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прилагаемым описанием типа СИ, разрешающего применение СИ на территории Республики Беларусь, в период срока действия сертификата об утверждении типа СИ.</a:t>
            </a:r>
          </a:p>
        </p:txBody>
      </p:sp>
    </p:spTree>
    <p:extLst>
      <p:ext uri="{BB962C8B-B14F-4D97-AF65-F5344CB8AC3E}">
        <p14:creationId xmlns:p14="http://schemas.microsoft.com/office/powerpoint/2010/main" val="138074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46E6CBA-0C10-A05A-E572-03D0068C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275" y="1005409"/>
            <a:ext cx="4282439" cy="1280159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4000" i="1" dirty="0">
                <a:latin typeface="Century Gothic" panose="020B0502020202020204" pitchFamily="34" charset="0"/>
              </a:rPr>
              <a:t>Заключение</a:t>
            </a:r>
            <a:endParaRPr lang="ru-RU" sz="3200" i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EA4E6B-84A8-1965-032B-6C5D5C2C9B06}"/>
              </a:ext>
            </a:extLst>
          </p:cNvPr>
          <p:cNvSpPr txBox="1"/>
          <p:nvPr/>
        </p:nvSpPr>
        <p:spPr>
          <a:xfrm>
            <a:off x="968188" y="2285568"/>
            <a:ext cx="107666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ru-BY" dirty="0">
                <a:latin typeface="Century Gothic" panose="020B0502020202020204" pitchFamily="34" charset="0"/>
              </a:rPr>
              <a:t>Испытания (метрологическая экспертиза) в целях утверждения типа средств измерений играют ключевую роль в обеспечении единства измерений и безопасности применения измерительных приборов в различных сферах экономики. Важность этого процесса подтверждается строгими законодательными требованиями, установленными в Постановлении №38 и других нормативных актах. </a:t>
            </a:r>
          </a:p>
          <a:p>
            <a:pPr algn="just"/>
            <a:endParaRPr lang="ru-RU" altLang="ru-BY" dirty="0">
              <a:latin typeface="Century Gothic" panose="020B0502020202020204" pitchFamily="34" charset="0"/>
            </a:endParaRPr>
          </a:p>
          <a:p>
            <a:pPr algn="just"/>
            <a:r>
              <a:rPr lang="ru-RU" altLang="ru-BY" dirty="0">
                <a:latin typeface="Century Gothic" panose="020B0502020202020204" pitchFamily="34" charset="0"/>
              </a:rPr>
              <a:t>Эти испытания гарантируют, что средства измерений, используемые в Республике Беларусь, соответствуют высоким стандартам точности, надежности и безопасности, что в свою очередь способствует повышению доверия к результатам измерений в различных отраслях.</a:t>
            </a:r>
          </a:p>
        </p:txBody>
      </p:sp>
    </p:spTree>
    <p:extLst>
      <p:ext uri="{BB962C8B-B14F-4D97-AF65-F5344CB8AC3E}">
        <p14:creationId xmlns:p14="http://schemas.microsoft.com/office/powerpoint/2010/main" val="37360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1C753FD-96EC-101A-B8A4-5F69A189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456736"/>
            <a:ext cx="6220278" cy="326281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Century Gothic" panose="020B0502020202020204" pitchFamily="34" charset="0"/>
              </a:rPr>
              <a:t>Спасибо за 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A619F1-FF60-4CB6-9BA6-EDD5182C7FE0}"/>
              </a:ext>
            </a:extLst>
          </p:cNvPr>
          <p:cNvSpPr/>
          <p:nvPr/>
        </p:nvSpPr>
        <p:spPr>
          <a:xfrm>
            <a:off x="1167494" y="5000250"/>
            <a:ext cx="60518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Гордейчик</a:t>
            </a:r>
            <a:r>
              <a:rPr lang="ru-RU" altLang="ru-RU" b="1" i="1" dirty="0">
                <a:latin typeface="Century Gothic" panose="020B0502020202020204" pitchFamily="34" charset="0"/>
                <a:cs typeface="Arial" panose="020B0604020202020204" pitchFamily="34" charset="0"/>
              </a:rPr>
              <a:t> Никита Александрович</a:t>
            </a:r>
            <a:r>
              <a:rPr lang="en-US" altLang="ru-RU" b="1" i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>
                <a:latin typeface="Century Gothic" panose="020B0502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dirty="0">
                <a:latin typeface="Century Gothic" panose="020B0502020202020204" pitchFamily="34" charset="0"/>
                <a:cs typeface="Arial" panose="020B0604020202020204" pitchFamily="34" charset="0"/>
              </a:rPr>
              <a:t> инженер </a:t>
            </a:r>
            <a:br>
              <a:rPr lang="ru-RU" altLang="ru-RU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latin typeface="Century Gothic" panose="020B0502020202020204" pitchFamily="34" charset="0"/>
                <a:cs typeface="Arial" panose="020B0604020202020204" pitchFamily="34" charset="0"/>
              </a:rPr>
              <a:t>по испытаниям 2 категории научно-исследовательского центра испытаний средств измерений и техники (</a:t>
            </a:r>
            <a:r>
              <a:rPr lang="ru-RU" altLang="ru-RU" dirty="0" err="1">
                <a:latin typeface="Century Gothic" panose="020B0502020202020204" pitchFamily="34" charset="0"/>
                <a:cs typeface="Arial" panose="020B0604020202020204" pitchFamily="34" charset="0"/>
              </a:rPr>
              <a:t>НИЦИСИиТ</a:t>
            </a:r>
            <a:r>
              <a:rPr lang="ru-RU" altLang="ru-RU" dirty="0"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dirty="0" err="1">
                <a:latin typeface="Century Gothic" panose="020B0502020202020204" pitchFamily="34" charset="0"/>
                <a:cs typeface="Arial" panose="020B0604020202020204" pitchFamily="34" charset="0"/>
              </a:rPr>
              <a:t>БелГИМ</a:t>
            </a:r>
            <a:endParaRPr lang="ru-RU" altLang="ru-RU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alt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73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F5EE67-DE83-C00F-F31C-58A2B462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39" y="870012"/>
            <a:ext cx="9779183" cy="775908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i="1" dirty="0">
                <a:latin typeface="Century Gothic" panose="020B0502020202020204" pitchFamily="34" charset="0"/>
              </a:rPr>
              <a:t>Законодательная основа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F7743C-9A64-6DD7-26EC-7870E2484D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63939" y="2594919"/>
            <a:ext cx="10328525" cy="3673441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59436" indent="0">
              <a:buNone/>
            </a:pPr>
            <a:r>
              <a:rPr lang="ru-RU" sz="1600" b="1" i="1" dirty="0">
                <a:latin typeface="Century Gothic" panose="020B0502020202020204" pitchFamily="34" charset="0"/>
              </a:rPr>
              <a:t>Закон Республики Беларусь от 5 сентября 1995 года «Об обеспечении единства измерений» </a:t>
            </a:r>
            <a:br>
              <a:rPr lang="en-US" sz="1600" b="1" i="1" dirty="0">
                <a:latin typeface="Century Gothic" panose="020B0502020202020204" pitchFamily="34" charset="0"/>
              </a:rPr>
            </a:br>
            <a:r>
              <a:rPr lang="ru-RU" sz="1600" b="1" i="1" dirty="0">
                <a:latin typeface="Century Gothic" panose="020B0502020202020204" pitchFamily="34" charset="0"/>
              </a:rPr>
              <a:t>в редакции Закона Республики Беларусь от 11 ноября 2019 года</a:t>
            </a:r>
          </a:p>
          <a:p>
            <a:pPr marL="59436" indent="0">
              <a:buNone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59436" indent="0">
              <a:buNone/>
            </a:pPr>
            <a:r>
              <a:rPr lang="ru-RU" sz="1600" b="1" dirty="0">
                <a:latin typeface="Century Gothic" panose="020B0502020202020204" pitchFamily="34" charset="0"/>
              </a:rPr>
              <a:t>Статья 27. Утверждение типа средства измерений, утверждение типа стандартного образца</a:t>
            </a:r>
          </a:p>
          <a:p>
            <a:pPr marL="59436" indent="0">
              <a:buNone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59436" indent="0">
              <a:buNone/>
            </a:pPr>
            <a:r>
              <a:rPr lang="ru-RU" sz="1600" i="1" dirty="0">
                <a:latin typeface="Century Gothic" panose="020B0502020202020204" pitchFamily="34" charset="0"/>
              </a:rPr>
              <a:t>Утверждению типа средства измерений подлежат средства измерений, предназначенные </a:t>
            </a:r>
            <a:br>
              <a:rPr lang="en-US" sz="1600" i="1" dirty="0">
                <a:latin typeface="Century Gothic" panose="020B0502020202020204" pitchFamily="34" charset="0"/>
              </a:rPr>
            </a:br>
            <a:r>
              <a:rPr lang="ru-RU" sz="1600" i="1" dirty="0">
                <a:latin typeface="Century Gothic" panose="020B0502020202020204" pitchFamily="34" charset="0"/>
              </a:rPr>
              <a:t>для применения при измерениях в сфере законодательной метрологии </a:t>
            </a:r>
            <a:br>
              <a:rPr lang="ru-RU" sz="1600" i="1" dirty="0">
                <a:latin typeface="Century Gothic" panose="020B0502020202020204" pitchFamily="34" charset="0"/>
              </a:rPr>
            </a:br>
            <a:r>
              <a:rPr lang="ru-RU" sz="1600" i="1" dirty="0">
                <a:latin typeface="Century Gothic" panose="020B0502020202020204" pitchFamily="34" charset="0"/>
              </a:rPr>
              <a:t>и указанные в перечне категорий средств измерений</a:t>
            </a:r>
          </a:p>
          <a:p>
            <a:pPr marL="59436" indent="0">
              <a:buNone/>
            </a:pPr>
            <a:r>
              <a:rPr lang="ru-RU" sz="1600" i="1" dirty="0">
                <a:latin typeface="Century Gothic" panose="020B0502020202020204" pitchFamily="34" charset="0"/>
              </a:rPr>
              <a:t>Основанием для утверждения типа средств измерений являются положительные результаты испытаний или метрологической экспертизы в целях утверждения типа средства измерений</a:t>
            </a:r>
          </a:p>
          <a:p>
            <a:pPr marL="59436" indent="0">
              <a:buNone/>
            </a:pPr>
            <a:r>
              <a:rPr lang="ru-RU" sz="1600" i="1" dirty="0">
                <a:latin typeface="Century Gothic" panose="020B0502020202020204" pitchFamily="34" charset="0"/>
              </a:rPr>
              <a:t>Испытания или метрологическую экспертизу, результаты которых используются для утверждения типа средства измерений проводят уполномоченные юридические лица ГМС.</a:t>
            </a:r>
          </a:p>
        </p:txBody>
      </p:sp>
    </p:spTree>
    <p:extLst>
      <p:ext uri="{BB962C8B-B14F-4D97-AF65-F5344CB8AC3E}">
        <p14:creationId xmlns:p14="http://schemas.microsoft.com/office/powerpoint/2010/main" val="2529338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BC9DE8-A5CC-4BE1-0DE5-CB15D01A7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4657" y="1074729"/>
            <a:ext cx="5477455" cy="1828800"/>
          </a:xfrm>
        </p:spPr>
        <p:txBody>
          <a:bodyPr rtlCol="0"/>
          <a:lstStyle>
            <a:defPPr>
              <a:defRPr lang="ru-RU"/>
            </a:defPPr>
          </a:lstStyle>
          <a:p>
            <a:pPr algn="just"/>
            <a:r>
              <a:rPr lang="ru-RU" sz="1400" dirty="0">
                <a:latin typeface="Century Gothic" panose="020B0502020202020204" pitchFamily="34" charset="0"/>
              </a:rPr>
              <a:t>Научно-исследовательский центр испытаний средств измерений и техники </a:t>
            </a:r>
            <a:r>
              <a:rPr lang="ru-RU" sz="14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(</a:t>
            </a:r>
            <a:r>
              <a:rPr lang="ru-RU" sz="1400" b="1" i="1" dirty="0" err="1">
                <a:solidFill>
                  <a:srgbClr val="0068FF"/>
                </a:solidFill>
                <a:latin typeface="Century Gothic" panose="020B0502020202020204" pitchFamily="34" charset="0"/>
              </a:rPr>
              <a:t>НИЦИСИиТ</a:t>
            </a:r>
            <a:r>
              <a:rPr lang="ru-RU" sz="14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i="1" dirty="0" err="1">
                <a:solidFill>
                  <a:srgbClr val="0068FF"/>
                </a:solidFill>
                <a:latin typeface="Century Gothic" panose="020B0502020202020204" pitchFamily="34" charset="0"/>
              </a:rPr>
              <a:t>БелГИМ</a:t>
            </a:r>
            <a:r>
              <a:rPr lang="ru-RU" sz="14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)</a:t>
            </a:r>
            <a:r>
              <a:rPr lang="ru-RU" sz="1400" dirty="0">
                <a:solidFill>
                  <a:srgbClr val="0068FF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является аккредитованным испытательным центром юридического лица, входящего в государственную метрологическую службу – Белорусского государственного института метрологии, уполномоченным на проведения испытаний средств измерений (СИ) в целях утверждения типа.</a:t>
            </a:r>
          </a:p>
          <a:p>
            <a:pPr algn="just"/>
            <a:r>
              <a:rPr lang="ru-RU" sz="1400" dirty="0" err="1">
                <a:latin typeface="Century Gothic" panose="020B0502020202020204" pitchFamily="34" charset="0"/>
              </a:rPr>
              <a:t>НИЦИСИиТ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БелГИМ</a:t>
            </a:r>
            <a:r>
              <a:rPr lang="ru-RU" sz="1400" dirty="0">
                <a:latin typeface="Century Gothic" panose="020B0502020202020204" pitchFamily="34" charset="0"/>
              </a:rPr>
              <a:t> аккредитован в соответствии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с требованиями </a:t>
            </a:r>
            <a:r>
              <a:rPr lang="ru-RU" sz="14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ГОСТ ISO/IEC 17025-2019</a:t>
            </a:r>
            <a:r>
              <a:rPr lang="ru-RU" sz="1400" dirty="0">
                <a:latin typeface="Century Gothic" panose="020B0502020202020204" pitchFamily="34" charset="0"/>
              </a:rPr>
              <a:t>, располагает эталонами единиц величин, обеспечивает прослеживаемость до единиц Международной системы единиц (SI).</a:t>
            </a:r>
          </a:p>
          <a:p>
            <a:pPr algn="just"/>
            <a:r>
              <a:rPr lang="ru-RU" sz="1400" dirty="0">
                <a:latin typeface="Century Gothic" panose="020B0502020202020204" pitchFamily="34" charset="0"/>
              </a:rPr>
              <a:t>Включен в </a:t>
            </a:r>
            <a:r>
              <a:rPr lang="ru-RU" sz="14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реестр испытательных лабораторий ЕАЭС </a:t>
            </a:r>
            <a:r>
              <a:rPr lang="ru-RU" sz="1400" dirty="0">
                <a:latin typeface="Century Gothic" panose="020B0502020202020204" pitchFamily="34" charset="0"/>
              </a:rPr>
              <a:t>в соответствии с перечнями стандартов технических регламентов</a:t>
            </a:r>
            <a:r>
              <a:rPr lang="en-US" sz="1400" dirty="0">
                <a:latin typeface="Century Gothic" panose="020B0502020202020204" pitchFamily="34" charset="0"/>
              </a:rPr>
              <a:t>.</a:t>
            </a:r>
            <a:endParaRPr lang="ru-RU" sz="1400" dirty="0"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latin typeface="Century Gothic" panose="020B0502020202020204" pitchFamily="34" charset="0"/>
              </a:rPr>
              <a:t>Входит в </a:t>
            </a:r>
            <a:r>
              <a:rPr lang="ru-RU" sz="1400" b="1" i="1" dirty="0">
                <a:solidFill>
                  <a:srgbClr val="0068FF"/>
                </a:solidFill>
                <a:latin typeface="Century Gothic" panose="020B0502020202020204" pitchFamily="34" charset="0"/>
              </a:rPr>
              <a:t>Единый реестр уполномоченных организаций ЕАЭС</a:t>
            </a:r>
            <a:r>
              <a:rPr lang="ru-RU" sz="1400" dirty="0">
                <a:latin typeface="Century Gothic" panose="020B0502020202020204" pitchFamily="34" charset="0"/>
              </a:rPr>
              <a:t>, осуществляющих проведение исследований (испытаний) медицинских изделий в целях их регистрации.</a:t>
            </a:r>
          </a:p>
          <a:p>
            <a:pPr algn="just"/>
            <a:endParaRPr lang="ru-RU" sz="1400" dirty="0">
              <a:latin typeface="Century Gothic" panose="020B0502020202020204" pitchFamily="34" charset="0"/>
            </a:endParaRPr>
          </a:p>
          <a:p>
            <a:pPr algn="just"/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5" t="17104" r="35863" b="10490"/>
          <a:stretch>
            <a:fillRect/>
          </a:stretch>
        </p:blipFill>
        <p:spPr>
          <a:xfrm>
            <a:off x="738151" y="685994"/>
            <a:ext cx="2126731" cy="3018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3" t="7127" r="27045" b="4790"/>
          <a:stretch>
            <a:fillRect/>
          </a:stretch>
        </p:blipFill>
        <p:spPr bwMode="auto">
          <a:xfrm>
            <a:off x="3076995" y="685994"/>
            <a:ext cx="2158791" cy="3117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6" t="16818" r="36343" b="12202"/>
          <a:stretch>
            <a:fillRect/>
          </a:stretch>
        </p:blipFill>
        <p:spPr bwMode="auto">
          <a:xfrm>
            <a:off x="1840928" y="3429000"/>
            <a:ext cx="2197877" cy="3125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9750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DF9E134-98AA-3ECE-E40A-180C85AC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048544"/>
            <a:ext cx="9601200" cy="1653371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altLang="ru-RU" sz="2800" i="1" dirty="0">
                <a:latin typeface="Century Gothic" panose="020B0502020202020204" pitchFamily="34" charset="0"/>
                <a:cs typeface="Arial" panose="020B0604020202020204" pitchFamily="34" charset="0"/>
              </a:rPr>
              <a:t>Постановление Госстандарта от 20 апреля 2021 г. № 38 "Об осуществлении метрологической оценки для утверждения типа средств измерений и стандартных образцов"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455C0B-19FB-954B-532A-0A68CAC4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2" y="3016293"/>
            <a:ext cx="9749323" cy="294380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Постановление определяет </a:t>
            </a:r>
            <a:r>
              <a:rPr lang="ru-RU" altLang="ru-RU" sz="1800" b="1" i="1" dirty="0">
                <a:solidFill>
                  <a:srgbClr val="0068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порядок осуществления метрологической оценки </a:t>
            </a:r>
            <a:r>
              <a:rPr lang="ru-RU" alt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для утверждения типа средств измерений, в том числе:</a:t>
            </a:r>
          </a:p>
          <a:p>
            <a:pPr algn="just">
              <a:spcBef>
                <a:spcPct val="0"/>
              </a:spcBef>
            </a:pPr>
            <a:endParaRPr lang="ru-RU" altLang="ru-RU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проведения испытаний средств измерений в целях утверждения типа средства измерений;</a:t>
            </a:r>
          </a:p>
          <a:p>
            <a:pPr marL="285750" indent="-285750" algn="just">
              <a:spcBef>
                <a:spcPct val="0"/>
              </a:spcBef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проведения метрологической экспертизы единичных экземпляров средств измерений в целях утверждения типа единичного экземпляра средств</a:t>
            </a:r>
            <a:r>
              <a:rPr lang="en-US" alt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измерений;</a:t>
            </a:r>
          </a:p>
          <a:p>
            <a:pPr marL="285750" indent="-285750" algn="just">
              <a:spcBef>
                <a:spcPct val="0"/>
              </a:spcBef>
              <a:buClr>
                <a:srgbClr val="0068FF"/>
              </a:buClr>
              <a:buFont typeface="Courier New" panose="02070309020205020404" pitchFamily="49" charset="0"/>
              <a:buChar char="o"/>
            </a:pPr>
            <a:r>
              <a:rPr lang="ru-RU" alt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выдачи, внесения изменений или прекращения действия сертификата </a:t>
            </a:r>
            <a:br>
              <a:rPr lang="ru-RU" alt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об утверждении типа средства измерений.</a:t>
            </a:r>
          </a:p>
        </p:txBody>
      </p:sp>
    </p:spTree>
    <p:extLst>
      <p:ext uri="{BB962C8B-B14F-4D97-AF65-F5344CB8AC3E}">
        <p14:creationId xmlns:p14="http://schemas.microsoft.com/office/powerpoint/2010/main" val="1265939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4CFB73D-B7C9-A177-04F3-E48E841A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13" y="665216"/>
            <a:ext cx="7659267" cy="94514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200" i="1" dirty="0">
                <a:latin typeface="Century Gothic" panose="020B0502020202020204" pitchFamily="34" charset="0"/>
              </a:rPr>
              <a:t>Последние изменения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A34351-9D9C-8C32-5CC0-3F19A1CAC0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166813" y="2388048"/>
            <a:ext cx="10123228" cy="3332162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0" indent="0" algn="just">
              <a:buNone/>
            </a:pPr>
            <a:r>
              <a:rPr lang="ru-RU" sz="1800" dirty="0">
                <a:latin typeface="Century Gothic" panose="020B0502020202020204" pitchFamily="34" charset="0"/>
              </a:rPr>
              <a:t>Постановление Государственного комитета по стандартизации Республики Беларусь от 20 апреля 2021 г. № 38 </a:t>
            </a:r>
            <a:r>
              <a:rPr lang="ru-RU" sz="1800" b="1" i="1" dirty="0">
                <a:latin typeface="Century Gothic" panose="020B0502020202020204" pitchFamily="34" charset="0"/>
              </a:rPr>
              <a:t>«Об осуществлении метрологической оценки для утверждения типа средств измерений и стандартных образцов»</a:t>
            </a:r>
          </a:p>
          <a:p>
            <a:pPr marL="0" indent="0" algn="just">
              <a:buNone/>
            </a:pPr>
            <a:r>
              <a:rPr lang="ru-RU" sz="1800" dirty="0">
                <a:latin typeface="Century Gothic" panose="020B0502020202020204" pitchFamily="34" charset="0"/>
              </a:rPr>
              <a:t>Постановление Государственного комитета по стандартизации Республики Беларусь от 10 января 2022 г. № 2 </a:t>
            </a:r>
            <a:r>
              <a:rPr lang="ru-RU" sz="1800" b="1" i="1" dirty="0">
                <a:latin typeface="Century Gothic" panose="020B0502020202020204" pitchFamily="34" charset="0"/>
              </a:rPr>
              <a:t>«Об изменении постановлений Государственного комитета по стандартизации Республики Беларусь от 27 ноября 2020 г. № 81 </a:t>
            </a:r>
            <a:br>
              <a:rPr lang="ru-RU" sz="1800" b="1" i="1" dirty="0">
                <a:latin typeface="Century Gothic" panose="020B0502020202020204" pitchFamily="34" charset="0"/>
              </a:rPr>
            </a:br>
            <a:r>
              <a:rPr lang="ru-RU" sz="1800" b="1" i="1" dirty="0">
                <a:latin typeface="Century Gothic" panose="020B0502020202020204" pitchFamily="34" charset="0"/>
              </a:rPr>
              <a:t>и от 20 апреля 2021 г. № 38»</a:t>
            </a:r>
          </a:p>
          <a:p>
            <a:pPr marL="0" indent="0" algn="just">
              <a:buNone/>
            </a:pPr>
            <a:r>
              <a:rPr lang="ru-RU" sz="1800" dirty="0">
                <a:latin typeface="Century Gothic" panose="020B0502020202020204" pitchFamily="34" charset="0"/>
              </a:rPr>
              <a:t>Постановление Государственного комитета по стандартизации Республики Беларусь от 11 июня 2024 г. № 62 </a:t>
            </a:r>
            <a:r>
              <a:rPr lang="ru-RU" sz="1800" b="1" i="1" dirty="0">
                <a:latin typeface="Century Gothic" panose="020B0502020202020204" pitchFamily="34" charset="0"/>
              </a:rPr>
              <a:t>«Об изменении постановления Государственного комитета по стандартизации Республики Беларусь от 20 апреля 2021 г. № 38»</a:t>
            </a:r>
          </a:p>
        </p:txBody>
      </p:sp>
    </p:spTree>
    <p:extLst>
      <p:ext uri="{BB962C8B-B14F-4D97-AF65-F5344CB8AC3E}">
        <p14:creationId xmlns:p14="http://schemas.microsoft.com/office/powerpoint/2010/main" val="26521028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708701"/>
            <a:ext cx="9779183" cy="105333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2800" i="1" dirty="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rPr>
              <a:t>Испытания/метрологическая экспертиза </a:t>
            </a:r>
            <a:br>
              <a:rPr lang="ru-RU" sz="2800" i="1" dirty="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2800" i="1" dirty="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rPr>
              <a:t>в целях утверждения типа средств измерений</a:t>
            </a:r>
          </a:p>
        </p:txBody>
      </p:sp>
      <p:sp>
        <p:nvSpPr>
          <p:cNvPr id="5" name="Прямоугольник 8"/>
          <p:cNvSpPr>
            <a:spLocks noGrp="1" noChangeArrowheads="1"/>
          </p:cNvSpPr>
          <p:nvPr>
            <p:ph idx="1"/>
          </p:nvPr>
        </p:nvSpPr>
        <p:spPr bwMode="auto">
          <a:xfrm>
            <a:off x="1041169" y="2011756"/>
            <a:ext cx="9085967" cy="413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None/>
            </a:pPr>
            <a:r>
              <a:rPr lang="ru-RU" altLang="ru-BY" sz="2000" b="1" i="1" dirty="0">
                <a:solidFill>
                  <a:srgbClr val="0068FF"/>
                </a:solidFill>
              </a:rPr>
              <a:t>Основные этапы испытаний/метрологической экспертизы</a:t>
            </a:r>
          </a:p>
          <a:p>
            <a:pPr>
              <a:buNone/>
            </a:pPr>
            <a:r>
              <a:rPr lang="ru-RU" altLang="ru-BY" sz="1800" b="1" i="1" dirty="0"/>
              <a:t>Подготовка: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altLang="ru-BY" sz="1800" dirty="0"/>
              <a:t>Проверка комплекта документации</a:t>
            </a:r>
            <a:r>
              <a:rPr lang="be-BY" altLang="ru-BY" sz="1800" dirty="0"/>
              <a:t>;</a:t>
            </a:r>
            <a:endParaRPr lang="ru-RU" altLang="ru-BY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ru-RU" altLang="ru-BY" sz="1800" dirty="0"/>
              <a:t>Утверждение и(или) разработка программы испытаний (метрологической экспертизы);</a:t>
            </a:r>
          </a:p>
          <a:p>
            <a:pPr>
              <a:buNone/>
            </a:pPr>
            <a:r>
              <a:rPr lang="ru-RU" altLang="ru-BY" sz="1800" b="1" i="1" dirty="0"/>
              <a:t>Проведение испытаний: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altLang="ru-BY" sz="1800" dirty="0"/>
              <a:t>Техническая проверка характеристик;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altLang="ru-BY" sz="1800" dirty="0"/>
              <a:t>Разработка методик поверки/калибровки;</a:t>
            </a:r>
          </a:p>
          <a:p>
            <a:pPr>
              <a:buNone/>
            </a:pPr>
            <a:r>
              <a:rPr lang="ru-RU" altLang="ru-BY" sz="1800" b="1" i="1" dirty="0"/>
              <a:t>Анализ результатов: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altLang="ru-BY" sz="1800" dirty="0"/>
              <a:t>Составление акта испытаний(экспертного заключения) </a:t>
            </a:r>
            <a:br>
              <a:rPr lang="ru-RU" altLang="ru-BY" sz="1800" dirty="0"/>
            </a:br>
            <a:r>
              <a:rPr lang="ru-RU" altLang="ru-BY" sz="1800" dirty="0"/>
              <a:t>и описания типа; </a:t>
            </a:r>
          </a:p>
          <a:p>
            <a:pPr marL="342900" indent="-342900">
              <a:spcBef>
                <a:spcPct val="0"/>
              </a:spcBef>
              <a:buClrTx/>
              <a:buFont typeface="Courier New" panose="02070309020205020404" pitchFamily="49" charset="0"/>
              <a:buChar char="o"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37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4CFB73D-B7C9-A177-04F3-E48E841A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54206"/>
            <a:ext cx="9547856" cy="94514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200" i="1" dirty="0">
                <a:latin typeface="Century Gothic" panose="020B0502020202020204" pitchFamily="34" charset="0"/>
              </a:rPr>
              <a:t>Испытания/метрологическая экспертиза </a:t>
            </a:r>
            <a:br>
              <a:rPr lang="ru-RU" sz="3200" i="1" dirty="0">
                <a:latin typeface="Century Gothic" panose="020B0502020202020204" pitchFamily="34" charset="0"/>
              </a:rPr>
            </a:br>
            <a:r>
              <a:rPr lang="ru-RU" sz="3200" i="1" dirty="0">
                <a:latin typeface="Century Gothic" panose="020B0502020202020204" pitchFamily="34" charset="0"/>
              </a:rPr>
              <a:t>в целях утверждения типа средств измерений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A34351-9D9C-8C32-5CC0-3F19A1CAC0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166813" y="2547845"/>
            <a:ext cx="10123228" cy="3332162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algn="just">
              <a:buNone/>
            </a:pPr>
            <a:r>
              <a:rPr lang="ru-RU" sz="1600" dirty="0">
                <a:latin typeface="Century Gothic" panose="020B0502020202020204" pitchFamily="34" charset="0"/>
              </a:rPr>
              <a:t>Испытания</a:t>
            </a:r>
            <a:r>
              <a:rPr lang="en-US" sz="1600" dirty="0">
                <a:latin typeface="Century Gothic" panose="020B0502020202020204" pitchFamily="34" charset="0"/>
              </a:rPr>
              <a:t>/</a:t>
            </a:r>
            <a:r>
              <a:rPr lang="ru-RU" sz="1600" dirty="0">
                <a:latin typeface="Century Gothic" panose="020B0502020202020204" pitchFamily="34" charset="0"/>
              </a:rPr>
              <a:t>метрологическую экспертизу СИ в целях утверждения типа проводят </a:t>
            </a:r>
            <a:r>
              <a:rPr lang="ru-RU" sz="1600" b="1" i="1" dirty="0">
                <a:latin typeface="Century Gothic" panose="020B0502020202020204" pitchFamily="34" charset="0"/>
              </a:rPr>
              <a:t>с целью утверждения типа средств измерений</a:t>
            </a:r>
            <a:r>
              <a:rPr lang="ru-RU" sz="1600" dirty="0"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>
                <a:latin typeface="Century Gothic" panose="020B0502020202020204" pitchFamily="34" charset="0"/>
              </a:rPr>
              <a:t>Утверждению типа средств измерений подлежат средства измерений, предназначенные </a:t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для применения в сфере законодательной метрологии и указанные в перечне категорий средств измерений (</a:t>
            </a:r>
            <a:r>
              <a:rPr lang="ru-RU" sz="1600" b="1" i="1" dirty="0">
                <a:latin typeface="Century Gothic" panose="020B0502020202020204" pitchFamily="34" charset="0"/>
              </a:rPr>
              <a:t>Постановление Госстандарта №39 «О перечне категорий средств измерений»</a:t>
            </a:r>
            <a:r>
              <a:rPr lang="ru-RU" sz="1600" dirty="0">
                <a:latin typeface="Century Gothic" panose="020B0502020202020204" pitchFamily="34" charset="0"/>
              </a:rPr>
              <a:t>), представляющих </a:t>
            </a:r>
            <a:r>
              <a:rPr lang="ru-RU" sz="1600" i="1" dirty="0">
                <a:latin typeface="Century Gothic" panose="020B0502020202020204" pitchFamily="34" charset="0"/>
              </a:rPr>
              <a:t>совокупность средств измерений одинакового назначения, применяемых при измерениях в сфере законодательной метрологии, экземпляры утвержденного типа которых подлежат государственной поверке с установленной в нем периодичностью.</a:t>
            </a:r>
          </a:p>
          <a:p>
            <a:pPr marL="0" indent="0" algn="just">
              <a:buNone/>
            </a:pPr>
            <a:r>
              <a:rPr lang="ru-RU" sz="1600" dirty="0">
                <a:latin typeface="Century Gothic" panose="020B0502020202020204" pitchFamily="34" charset="0"/>
              </a:rPr>
              <a:t>В отношении средств измерений, применяемых вне сферы законодательной метрологии, утверждение типа средства измерений или утверждение типа стандартного образца осуществляется </a:t>
            </a:r>
            <a:r>
              <a:rPr lang="ru-RU" sz="1600" b="1" i="1" dirty="0">
                <a:latin typeface="Century Gothic" panose="020B0502020202020204" pitchFamily="34" charset="0"/>
              </a:rPr>
              <a:t>в добровольном порядке</a:t>
            </a:r>
            <a:r>
              <a:rPr lang="ru-RU" sz="16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394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AA093-E00B-31E9-0A13-71142E30E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45" y="1154096"/>
            <a:ext cx="6511691" cy="162707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200" i="1" dirty="0">
                <a:latin typeface="Century Gothic" panose="020B0502020202020204" pitchFamily="34" charset="0"/>
              </a:rPr>
              <a:t>Испытания/метрологическая экспертиза в целях утверждения типа средств измерений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546" y="3142695"/>
            <a:ext cx="6746597" cy="224847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000" b="1" i="1" dirty="0">
                <a:latin typeface="Century Gothic" panose="020B0502020202020204" pitchFamily="34" charset="0"/>
              </a:rPr>
              <a:t>Частые ошибки производителей</a:t>
            </a:r>
          </a:p>
          <a:p>
            <a:pPr marL="285750" indent="-285750" algn="just" rtl="0">
              <a:buFont typeface="Courier New" panose="02070309020205020404" pitchFamily="49" charset="0"/>
              <a:buChar char="o"/>
            </a:pPr>
            <a:r>
              <a:rPr lang="ru-RU" sz="2000" dirty="0">
                <a:latin typeface="Century Gothic" panose="020B0502020202020204" pitchFamily="34" charset="0"/>
              </a:rPr>
              <a:t>Неполный комплект документации;</a:t>
            </a:r>
          </a:p>
          <a:p>
            <a:pPr marL="285750" indent="-285750" algn="just" rtl="0">
              <a:buFont typeface="Courier New" panose="02070309020205020404" pitchFamily="49" charset="0"/>
              <a:buChar char="o"/>
            </a:pPr>
            <a:r>
              <a:rPr lang="ru-RU" sz="2000" dirty="0">
                <a:latin typeface="Century Gothic" panose="020B0502020202020204" pitchFamily="34" charset="0"/>
              </a:rPr>
              <a:t>Отсутствие учета специфики оборудования 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при составлении программы испытаний;</a:t>
            </a:r>
          </a:p>
          <a:p>
            <a:pPr marL="285750" indent="-285750" algn="just" rtl="0">
              <a:buFont typeface="Courier New" panose="02070309020205020404" pitchFamily="49" charset="0"/>
              <a:buChar char="o"/>
            </a:pPr>
            <a:r>
              <a:rPr lang="ru-RU" sz="2000" dirty="0">
                <a:latin typeface="Century Gothic" panose="020B0502020202020204" pitchFamily="34" charset="0"/>
              </a:rPr>
              <a:t>Несвоевременная подача заявок.</a:t>
            </a:r>
          </a:p>
        </p:txBody>
      </p:sp>
    </p:spTree>
    <p:extLst>
      <p:ext uri="{BB962C8B-B14F-4D97-AF65-F5344CB8AC3E}">
        <p14:creationId xmlns:p14="http://schemas.microsoft.com/office/powerpoint/2010/main" val="41171533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Пользовательская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Arial"/>
      </a:majorFont>
      <a:minorFont>
        <a:latin typeface="Tenorit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331398_Win32_SL_V13" id="{C59E605D-C281-4A06-BDA0-E97A35AC3AA8}" vid="{25D1D206-DA25-4050-926A-BD6D3A1B50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E52C7A-8834-4F18-859F-7167A187E138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230e9df3-be65-4c73-a93b-d1236ebd677e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1D3D4E-040D-4F59-9215-B1F04B81B9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7188B1-CB43-4216-A332-EE7733BC2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2187</Words>
  <PresentationFormat>Широкоэкранный</PresentationFormat>
  <Paragraphs>146</Paragraphs>
  <Slides>24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Wingdings</vt:lpstr>
      <vt:lpstr>Пользовательская</vt:lpstr>
      <vt:lpstr>Утверждение типа СИ Особенности при проведении работ</vt:lpstr>
      <vt:lpstr>Утверждение типа СИ</vt:lpstr>
      <vt:lpstr>Законодательная основа</vt:lpstr>
      <vt:lpstr>Презентация PowerPoint</vt:lpstr>
      <vt:lpstr>Постановление Госстандарта от 20 апреля 2021 г. № 38 "Об осуществлении метрологической оценки для утверждения типа средств измерений и стандартных образцов"</vt:lpstr>
      <vt:lpstr>Последние изменения</vt:lpstr>
      <vt:lpstr>Испытания/метрологическая экспертиза  в целях утверждения типа средств измерений</vt:lpstr>
      <vt:lpstr>Испытания/метрологическая экспертиза  в целях утверждения типа средств измерений</vt:lpstr>
      <vt:lpstr>Испытания/метрологическая экспертиза в целях утверждения типа средств измерений</vt:lpstr>
      <vt:lpstr>Этап подготовки к проведению испытаний (метрологической экспертизы) СИ в целях утверждения типа</vt:lpstr>
      <vt:lpstr>Этап подготовки к проведению испытаний (метрологической экспертизы) СИ в целях утверждения типа</vt:lpstr>
      <vt:lpstr>Ключевые особенности при формировании комплекта документов на испытания</vt:lpstr>
      <vt:lpstr>Ключевые особенности при формировании комплекта документов на испытания</vt:lpstr>
      <vt:lpstr>Ключевые особенности при формировании комплекта документов на испытания</vt:lpstr>
      <vt:lpstr>Ключевые особенности при формировании комплекта документов на испытания</vt:lpstr>
      <vt:lpstr>Этап проведения испытаний (метрологической экспертизы) включает:</vt:lpstr>
      <vt:lpstr>Ключевые особенности при заключении договора на испытания (метрологическую экспертизу)</vt:lpstr>
      <vt:lpstr>Этап рассмотрение результатов испытаний  и подготовка комплекта документов  по результатам испытаний (метрологической экспертизы)</vt:lpstr>
      <vt:lpstr>Ключевые особенности при формировании комплекта документов на метрологическую экспертизу</vt:lpstr>
      <vt:lpstr>Ключевые особенности при формировании комплекта документов на метрологическую экспертизу</vt:lpstr>
      <vt:lpstr>Ключевые особенности при формировании комплекта документов на метрологическую экспертизу</vt:lpstr>
      <vt:lpstr>Сертификат об утверждении типа СИ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2023-12-12T16:04:07Z</dcterms:created>
  <dcterms:modified xsi:type="dcterms:W3CDTF">2024-12-27T06:04:59Z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