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87" r:id="rId3"/>
    <p:sldId id="290" r:id="rId4"/>
    <p:sldId id="305" r:id="rId5"/>
    <p:sldId id="292" r:id="rId6"/>
    <p:sldId id="293" r:id="rId7"/>
    <p:sldId id="307" r:id="rId8"/>
    <p:sldId id="308" r:id="rId9"/>
    <p:sldId id="309" r:id="rId10"/>
    <p:sldId id="310" r:id="rId11"/>
    <p:sldId id="300" r:id="rId12"/>
    <p:sldId id="302" r:id="rId13"/>
    <p:sldId id="297" r:id="rId14"/>
    <p:sldId id="311" r:id="rId15"/>
    <p:sldId id="312" r:id="rId16"/>
    <p:sldId id="295" r:id="rId17"/>
    <p:sldId id="296" r:id="rId18"/>
    <p:sldId id="313" r:id="rId19"/>
    <p:sldId id="304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A97"/>
    <a:srgbClr val="47CFFF"/>
    <a:srgbClr val="F6781A"/>
    <a:srgbClr val="FFF0C1"/>
    <a:srgbClr val="3D1FBF"/>
    <a:srgbClr val="DB4D35"/>
    <a:srgbClr val="FDE3A1"/>
    <a:srgbClr val="0E2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58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C48E70-8BFE-409D-A8AE-1A5108848C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9092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16F9ED3-EA74-42EF-8760-973DE0834627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F80FA-0EEC-4F43-A2C3-F5E670C130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571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B5F03-1DBE-43EC-9DB7-A0A0519246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621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6DD4E-4DEC-4997-884B-3155E6E81F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847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D6A64-EF8C-4E77-B176-A73F670815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415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53D0C-E2C5-4C89-8139-8AC6525AF4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493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4B841-E3E1-4828-9E4F-0ABBD63A8F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25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DD1C4-204A-4963-B431-23D2C19E91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51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80FA6-97E1-4345-B32C-10F8DEC73C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686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C2637-8DCC-4528-B0DD-0734C49172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980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8273A-2024-4D5B-9F7C-498677F858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346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FAD87-7E50-4976-BF98-1DA7EB27A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134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00744-5383-4245-80C6-683B677C07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266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D33BEF2-C19B-4648-AE83-4A84AFBA06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Рисунок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72"/>
          <a:stretch>
            <a:fillRect/>
          </a:stretch>
        </p:blipFill>
        <p:spPr bwMode="auto">
          <a:xfrm>
            <a:off x="0" y="0"/>
            <a:ext cx="9144000" cy="23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395288" y="692150"/>
          <a:ext cx="2232025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180522" imgH="2663333" progId="CorelDRAW.Graphic.13">
                  <p:embed/>
                </p:oleObj>
              </mc:Choice>
              <mc:Fallback>
                <p:oleObj name="CorelDRAW" r:id="rId4" imgW="4180522" imgH="2663333" progId="CorelDRAW.Graphic.1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692150"/>
                        <a:ext cx="2232025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276600" y="765175"/>
            <a:ext cx="5688013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2708920"/>
            <a:ext cx="9144000" cy="181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МЕТРОЛОГИЧЕСКОЕ ОБЕСПЕЧЕНИЕ ИЗМЕРЕНИЙ ПОКАЗАТЕЛЕЙ КАЧЕСТВА ЭЛЕКТРИЧЕСКОЙ ЭНЕРГИИ</a:t>
            </a:r>
          </a:p>
          <a:p>
            <a:pPr algn="ctr">
              <a:defRPr/>
            </a:pPr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В РЕСПУБЛИКЕ БЕЛАРУСЬ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13" y="6384925"/>
            <a:ext cx="9144000" cy="27622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ru-RU" altLang="ru-RU" sz="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6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01984" y="4885483"/>
            <a:ext cx="4248596" cy="149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Начальник</a:t>
            </a:r>
            <a:r>
              <a:rPr lang="en-US" altLang="ru-RU" sz="1800" b="1" dirty="0">
                <a:solidFill>
                  <a:srgbClr val="002060"/>
                </a:solidFill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</a:rPr>
              <a:t>сектора ПИО </a:t>
            </a:r>
            <a:endParaRPr lang="en-US" altLang="ru-RU" sz="1800" b="1" dirty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измерений электрических величин,</a:t>
            </a:r>
            <a:endParaRPr lang="en-US" altLang="ru-RU" sz="1800" b="1" dirty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Сосновская Татьяна Геннадьевна </a:t>
            </a:r>
            <a:endParaRPr lang="en-US" altLang="ru-RU" sz="1800" b="1" dirty="0">
              <a:solidFill>
                <a:srgbClr val="002060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</a:rPr>
              <a:t>+375 17 379 52 55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lt-LT" altLang="ru-RU" sz="1800" b="1" dirty="0">
                <a:solidFill>
                  <a:srgbClr val="002060"/>
                </a:solidFill>
              </a:rPr>
              <a:t> </a:t>
            </a:r>
            <a:r>
              <a:rPr lang="lt-LT" altLang="ru-RU" sz="1600" b="1" dirty="0">
                <a:solidFill>
                  <a:srgbClr val="002060"/>
                </a:solidFill>
              </a:rPr>
              <a:t>e-mail: </a:t>
            </a:r>
            <a:r>
              <a:rPr lang="en-US" altLang="ru-RU" sz="1600" b="1" dirty="0">
                <a:solidFill>
                  <a:srgbClr val="002060"/>
                </a:solidFill>
              </a:rPr>
              <a:t>sosnovskaya@belgim.by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229600" y="6443663"/>
            <a:ext cx="4651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1628775"/>
            <a:chOff x="0" y="0"/>
            <a:chExt cx="9144000" cy="1412776"/>
          </a:xfrm>
        </p:grpSpPr>
        <p:pic>
          <p:nvPicPr>
            <p:cNvPr id="3082" name="Рисунок 3" descr="Рисунок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72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3" name="Object 4"/>
            <p:cNvGraphicFramePr>
              <a:graphicFrameLocks noChangeAspect="1"/>
            </p:cNvGraphicFramePr>
            <p:nvPr/>
          </p:nvGraphicFramePr>
          <p:xfrm>
            <a:off x="395288" y="260350"/>
            <a:ext cx="1223963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4180522" imgH="2663333" progId="CorelDRAW.Graphic.13">
                    <p:embed/>
                  </p:oleObj>
                </mc:Choice>
                <mc:Fallback>
                  <p:oleObj name="CorelDRAW" r:id="rId3" imgW="4180522" imgH="2663333" progId="CorelDRAW.Graphic.13">
                    <p:embed/>
                    <p:pic>
                      <p:nvPicPr>
                        <p:cNvPr id="308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260350"/>
                          <a:ext cx="1223963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06725" y="115888"/>
            <a:ext cx="56880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43" y="2564904"/>
            <a:ext cx="8892480" cy="2688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В </a:t>
            </a:r>
            <a:endParaRPr lang="ru-RU" sz="2800" b="1" kern="100" dirty="0">
              <a:effectLst/>
              <a:latin typeface="Aptos" panose="020F0502020204030204" pitchFamily="34" charset="0"/>
              <a:ea typeface="Aptos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класс установлен для того, чтобы избежать признания СИ многих существующих типов устаревшими.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0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Примечание — Класс В  не рекомендован для вновь разрабатываемых СИ. В следующем издании настоящего стандарта класс В может быть исключен.</a:t>
            </a:r>
            <a:endParaRPr lang="ru-RU" sz="2800" kern="100" dirty="0">
              <a:effectLst/>
              <a:latin typeface="Aptos" panose="020F0502020204030204" pitchFamily="34" charset="0"/>
              <a:ea typeface="Aptos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299994"/>
            <a:ext cx="2133600" cy="476250"/>
          </a:xfrm>
        </p:spPr>
        <p:txBody>
          <a:bodyPr/>
          <a:lstStyle/>
          <a:p>
            <a:pPr>
              <a:defRPr/>
            </a:pPr>
            <a:fld id="{DC58273A-2024-4D5B-9F7C-498677F85893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08903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229600" y="6443663"/>
            <a:ext cx="4651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1628775"/>
            <a:chOff x="0" y="0"/>
            <a:chExt cx="9144000" cy="1412776"/>
          </a:xfrm>
        </p:grpSpPr>
        <p:pic>
          <p:nvPicPr>
            <p:cNvPr id="3082" name="Рисунок 3" descr="Рисунок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72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3" name="Object 4"/>
            <p:cNvGraphicFramePr>
              <a:graphicFrameLocks noChangeAspect="1"/>
            </p:cNvGraphicFramePr>
            <p:nvPr/>
          </p:nvGraphicFramePr>
          <p:xfrm>
            <a:off x="395288" y="260350"/>
            <a:ext cx="1223963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4180522" imgH="2663333" progId="CorelDRAW.Graphic.13">
                    <p:embed/>
                  </p:oleObj>
                </mc:Choice>
                <mc:Fallback>
                  <p:oleObj name="CorelDRAW" r:id="rId3" imgW="4180522" imgH="2663333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260350"/>
                          <a:ext cx="1223963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06725" y="115888"/>
            <a:ext cx="56880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682" y="2204864"/>
            <a:ext cx="861409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Средства измерений параметров качества электрической энергии</a:t>
            </a:r>
          </a:p>
          <a:p>
            <a:pPr marL="400050" indent="-4000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Измерители показателей качества электрической энергии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«Ресурс-UF</a:t>
            </a:r>
            <a:r>
              <a:rPr lang="en-US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ООО НПП «Энерготехника», Россия</a:t>
            </a:r>
            <a:r>
              <a:rPr lang="ru-RU" sz="1600" dirty="0">
                <a:effectLst/>
              </a:rPr>
              <a:t> (РБ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 </a:t>
            </a:r>
            <a:r>
              <a:rPr lang="ru-RU" sz="1600" dirty="0">
                <a:effectLst/>
              </a:rPr>
              <a:t>03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 </a:t>
            </a:r>
            <a:r>
              <a:rPr lang="ru-RU" sz="1600" dirty="0">
                <a:effectLst/>
              </a:rPr>
              <a:t>13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 </a:t>
            </a:r>
            <a:r>
              <a:rPr lang="en-US" sz="1600" dirty="0">
                <a:effectLst/>
              </a:rPr>
              <a:t>5718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 </a:t>
            </a:r>
            <a:r>
              <a:rPr lang="ru-RU" sz="1600" dirty="0">
                <a:effectLst/>
              </a:rPr>
              <a:t>23)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spcAft>
                <a:spcPts val="60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Plt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отсутствует в описании типа;</a:t>
            </a:r>
          </a:p>
          <a:p>
            <a:pPr algn="just">
              <a:spcAft>
                <a:spcPts val="600"/>
              </a:spcAft>
            </a:pP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Измерители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показателей качества электрической энергии «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Ресурс-UF2-4.30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», ООО НПП «Энерготехника», Россия</a:t>
            </a:r>
            <a:r>
              <a:rPr lang="ru-RU" sz="1600" dirty="0">
                <a:effectLst/>
              </a:rPr>
              <a:t> (РБ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 </a:t>
            </a:r>
            <a:r>
              <a:rPr lang="ru-RU" sz="1600" dirty="0">
                <a:effectLst/>
              </a:rPr>
              <a:t>03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 </a:t>
            </a:r>
            <a:r>
              <a:rPr lang="ru-RU" sz="1600" dirty="0">
                <a:effectLst/>
              </a:rPr>
              <a:t>13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 </a:t>
            </a:r>
            <a:r>
              <a:rPr lang="ru-RU" sz="1600" dirty="0">
                <a:effectLst/>
              </a:rPr>
              <a:t>5719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 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sz="1600" dirty="0">
                <a:effectLst/>
              </a:rPr>
              <a:t>)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600"/>
              </a:spcAft>
            </a:pP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</a:rPr>
              <a:t>Приборы для измерений показателей качества электрической энергии «</a:t>
            </a:r>
            <a:r>
              <a:rPr lang="ru-RU" sz="1600" b="1" dirty="0">
                <a:effectLst/>
              </a:rPr>
              <a:t>Ресурс‒ПКЭ</a:t>
            </a:r>
            <a:r>
              <a:rPr lang="ru-RU" sz="1600" dirty="0">
                <a:effectLst/>
              </a:rPr>
              <a:t>», ООО НПП «Энерготехника», Россия (РБ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 </a:t>
            </a:r>
            <a:r>
              <a:rPr lang="ru-RU" sz="1600" dirty="0">
                <a:effectLst/>
              </a:rPr>
              <a:t>03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 </a:t>
            </a:r>
            <a:r>
              <a:rPr lang="ru-RU" sz="1600" dirty="0">
                <a:effectLst/>
              </a:rPr>
              <a:t>13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 </a:t>
            </a:r>
            <a:r>
              <a:rPr lang="ru-RU" sz="1600" dirty="0">
                <a:effectLst/>
              </a:rPr>
              <a:t>6542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 </a:t>
            </a:r>
            <a:r>
              <a:rPr lang="ru-RU" sz="1600" dirty="0">
                <a:effectLst/>
              </a:rPr>
              <a:t>22);</a:t>
            </a:r>
          </a:p>
          <a:p>
            <a:pPr algn="just">
              <a:spcAft>
                <a:spcPts val="600"/>
              </a:spcAft>
            </a:pPr>
            <a:endParaRPr lang="ru-RU" sz="800" dirty="0">
              <a:effectLst/>
              <a:latin typeface="Tahoma"/>
              <a:ea typeface="Times New Roman"/>
              <a:cs typeface="Times New Roman"/>
            </a:endParaRPr>
          </a:p>
          <a:p>
            <a:pPr marL="400050" indent="-4000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</a:rPr>
              <a:t>Анализаторы качества электрической энергии «</a:t>
            </a:r>
            <a:r>
              <a:rPr lang="ru-RU" sz="1600" b="1" dirty="0">
                <a:effectLst/>
              </a:rPr>
              <a:t>Ресурс-PQA</a:t>
            </a:r>
            <a:r>
              <a:rPr lang="ru-RU" sz="1600" dirty="0">
                <a:effectLst/>
              </a:rPr>
              <a:t>», ООО НПП «Энерготехника», Россия (</a:t>
            </a:r>
            <a:r>
              <a:rPr lang="ru-RU" sz="1600" dirty="0"/>
              <a:t>11208-24</a:t>
            </a:r>
            <a:r>
              <a:rPr lang="ru-RU" sz="1600" dirty="0">
                <a:effectLst/>
              </a:rPr>
              <a:t>);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8273A-2024-4D5B-9F7C-498677F85893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556991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229600" y="6443663"/>
            <a:ext cx="4651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1628775"/>
            <a:chOff x="0" y="0"/>
            <a:chExt cx="9144000" cy="1412776"/>
          </a:xfrm>
        </p:grpSpPr>
        <p:pic>
          <p:nvPicPr>
            <p:cNvPr id="3082" name="Рисунок 3" descr="Рисунок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72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3" name="Object 4"/>
            <p:cNvGraphicFramePr>
              <a:graphicFrameLocks noChangeAspect="1"/>
            </p:cNvGraphicFramePr>
            <p:nvPr/>
          </p:nvGraphicFramePr>
          <p:xfrm>
            <a:off x="395288" y="260350"/>
            <a:ext cx="1223963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4180522" imgH="2663333" progId="CorelDRAW.Graphic.13">
                    <p:embed/>
                  </p:oleObj>
                </mc:Choice>
                <mc:Fallback>
                  <p:oleObj name="CorelDRAW" r:id="rId3" imgW="4180522" imgH="2663333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260350"/>
                          <a:ext cx="1223963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06725" y="115888"/>
            <a:ext cx="56880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289" y="2348880"/>
            <a:ext cx="861409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Средства измерений параметров качества электрической энергии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Анализаторы качества электрической энергии серии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G4500, PURE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фирма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Elspec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Ltd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.», Израиль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РБ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 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 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 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4078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 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9)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ru-RU" sz="1600" baseline="-25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tпр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с,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</a:t>
            </a:r>
            <a:r>
              <a:rPr lang="ru-RU" sz="1600" baseline="-25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Uп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%,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ru-RU" sz="1600" baseline="-25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tп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с, </a:t>
            </a:r>
            <a:r>
              <a:rPr lang="ru-RU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baseline="-25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перU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%,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ru-RU" sz="1600" baseline="-25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tпер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с, – отсутствуют в описании типа</a:t>
            </a:r>
          </a:p>
          <a:p>
            <a:pPr>
              <a:spcAft>
                <a:spcPts val="60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Анализаторы-регистраторы показателей качества электрической энергии серии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BEL-PQM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фирма "</a:t>
            </a:r>
            <a:r>
              <a:rPr lang="en-US" sz="16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Sonel</a:t>
            </a:r>
            <a:r>
              <a:rPr lang="en-US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S.A.", 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Польша (РБ 03 13 5282 19);</a:t>
            </a:r>
          </a:p>
          <a:p>
            <a:pPr algn="just">
              <a:spcAft>
                <a:spcPts val="600"/>
              </a:spcAft>
            </a:pPr>
            <a:endParaRPr lang="ru-RU" sz="1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Приборы щитовые цифровые электроизмерительные многофункциональные параметров и показателей качества электроэнергии </a:t>
            </a:r>
            <a:r>
              <a:rPr lang="ru-RU" sz="16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ЩМК96, ЩМК120</a:t>
            </a:r>
            <a:r>
              <a:rPr lang="ru-RU" sz="1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ОАО "Электроприбор", г. Чебоксары, Россия (РБ 03 13 6472 20).</a:t>
            </a:r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8273A-2024-4D5B-9F7C-498677F85893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2498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229600" y="6443663"/>
            <a:ext cx="4651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1628775"/>
            <a:chOff x="0" y="0"/>
            <a:chExt cx="9144000" cy="1412776"/>
          </a:xfrm>
        </p:grpSpPr>
        <p:pic>
          <p:nvPicPr>
            <p:cNvPr id="3082" name="Рисунок 3" descr="Рисунок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72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3" name="Object 4"/>
            <p:cNvGraphicFramePr>
              <a:graphicFrameLocks noChangeAspect="1"/>
            </p:cNvGraphicFramePr>
            <p:nvPr/>
          </p:nvGraphicFramePr>
          <p:xfrm>
            <a:off x="395288" y="260350"/>
            <a:ext cx="1223963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4180522" imgH="2663333" progId="CorelDRAW.Graphic.13">
                    <p:embed/>
                  </p:oleObj>
                </mc:Choice>
                <mc:Fallback>
                  <p:oleObj name="CorelDRAW" r:id="rId3" imgW="4180522" imgH="2663333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260350"/>
                          <a:ext cx="1223963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06725" y="115888"/>
            <a:ext cx="56880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06" y="1628775"/>
            <a:ext cx="85689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Эталонная база Республики Беларусь, направленная на метрологическое обеспечение измерений показателей качества электрической энергии</a:t>
            </a:r>
          </a:p>
          <a:p>
            <a:pPr algn="ctr">
              <a:spcAft>
                <a:spcPts val="600"/>
              </a:spcAft>
            </a:pPr>
            <a:r>
              <a:rPr lang="ru-RU" sz="2000" b="1" dirty="0"/>
              <a:t>Национальный эталон единицы электрической мощности</a:t>
            </a:r>
          </a:p>
          <a:p>
            <a:pPr algn="ctr">
              <a:spcAft>
                <a:spcPts val="600"/>
              </a:spcAft>
            </a:pPr>
            <a:r>
              <a:rPr lang="ru-RU" sz="2000" b="1" dirty="0"/>
              <a:t>НЭ РБ 14-04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11416" r="5172" b="10223"/>
          <a:stretch/>
        </p:blipFill>
        <p:spPr>
          <a:xfrm>
            <a:off x="35496" y="3573016"/>
            <a:ext cx="5616624" cy="32412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80110" y="3564304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Создан и исследован в период</a:t>
            </a:r>
          </a:p>
          <a:p>
            <a:pPr lvl="0" algn="ctr"/>
            <a:r>
              <a:rPr lang="ru-RU" sz="1600" dirty="0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с 1999 по 2001 годы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580110" y="4102377"/>
            <a:ext cx="35283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Сличения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COOMET 344/UA/05 (</a:t>
            </a:r>
            <a:r>
              <a:rPr lang="ru-RU" sz="1400" dirty="0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С</a:t>
            </a:r>
            <a:r>
              <a:rPr lang="en-US" sz="1400" dirty="0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OOMET.EM-S2)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COOMET 695/UA/16 (</a:t>
            </a:r>
            <a:r>
              <a:rPr lang="ru-RU" sz="1400" dirty="0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С</a:t>
            </a:r>
            <a:r>
              <a:rPr lang="en-US" sz="1400" dirty="0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OOMET.EM-</a:t>
            </a:r>
            <a:r>
              <a:rPr lang="ru-RU" sz="1400" dirty="0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К5</a:t>
            </a:r>
            <a:r>
              <a:rPr lang="en-US" sz="1400" dirty="0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)</a:t>
            </a:r>
            <a:endParaRPr lang="ru-RU" sz="1400" dirty="0">
              <a:solidFill>
                <a:schemeClr val="dk1"/>
              </a:solidFill>
              <a:ea typeface="Trebuchet MS"/>
              <a:cs typeface="Trebuchet MS"/>
              <a:sym typeface="Trebuchet MS"/>
            </a:endParaRPr>
          </a:p>
          <a:p>
            <a:pPr lvl="0" algn="ctr"/>
            <a:r>
              <a:rPr lang="ru-RU" sz="1600" dirty="0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8 CMC строк с 11 матрицами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1303E6-ED77-FA59-C0D0-FA208823EC2B}"/>
              </a:ext>
            </a:extLst>
          </p:cNvPr>
          <p:cNvSpPr/>
          <p:nvPr/>
        </p:nvSpPr>
        <p:spPr>
          <a:xfrm>
            <a:off x="5724127" y="5571550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dk1"/>
                </a:solidFill>
                <a:ea typeface="Trebuchet MS"/>
                <a:cs typeface="Trebuchet MS"/>
                <a:sym typeface="Trebuchet MS"/>
              </a:rPr>
              <a:t>Модернизирован в период с </a:t>
            </a:r>
            <a:r>
              <a:rPr lang="ru-RU" altLang="ru-RU" sz="1600" dirty="0"/>
              <a:t>1 кв. 2019 г. до 4 кв. 2021 г.</a:t>
            </a:r>
            <a:endParaRPr lang="ru-RU" altLang="ru-RU" sz="1050" dirty="0"/>
          </a:p>
        </p:txBody>
      </p:sp>
    </p:spTree>
    <p:extLst>
      <p:ext uri="{BB962C8B-B14F-4D97-AF65-F5344CB8AC3E}">
        <p14:creationId xmlns:p14="http://schemas.microsoft.com/office/powerpoint/2010/main" val="295776864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229600" y="6443663"/>
            <a:ext cx="4651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1628775"/>
            <a:chOff x="0" y="0"/>
            <a:chExt cx="9144000" cy="1412776"/>
          </a:xfrm>
        </p:grpSpPr>
        <p:pic>
          <p:nvPicPr>
            <p:cNvPr id="3082" name="Рисунок 3" descr="Рисунок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72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3" name="Object 4"/>
            <p:cNvGraphicFramePr>
              <a:graphicFrameLocks noChangeAspect="1"/>
            </p:cNvGraphicFramePr>
            <p:nvPr/>
          </p:nvGraphicFramePr>
          <p:xfrm>
            <a:off x="395288" y="260350"/>
            <a:ext cx="1223963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4180522" imgH="2663333" progId="CorelDRAW.Graphic.13">
                    <p:embed/>
                  </p:oleObj>
                </mc:Choice>
                <mc:Fallback>
                  <p:oleObj name="CorelDRAW" r:id="rId3" imgW="4180522" imgH="2663333" progId="CorelDRAW.Graphic.13">
                    <p:embed/>
                    <p:pic>
                      <p:nvPicPr>
                        <p:cNvPr id="308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260350"/>
                          <a:ext cx="1223963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06725" y="115888"/>
            <a:ext cx="56880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06" y="1628775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BFD51-BE0A-6EDE-143C-F887B238684B}"/>
              </a:ext>
            </a:extLst>
          </p:cNvPr>
          <p:cNvSpPr txBox="1"/>
          <p:nvPr/>
        </p:nvSpPr>
        <p:spPr>
          <a:xfrm>
            <a:off x="683568" y="1733764"/>
            <a:ext cx="7416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Дооснащение в ходе  работ по модернизации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DAA4B0-5273-5875-9013-3763931EE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31" y="2155885"/>
            <a:ext cx="1727332" cy="46679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C1BF59-F7BA-0DE5-4EEB-4545270A0A76}"/>
              </a:ext>
            </a:extLst>
          </p:cNvPr>
          <p:cNvSpPr txBox="1"/>
          <p:nvPr/>
        </p:nvSpPr>
        <p:spPr>
          <a:xfrm>
            <a:off x="2090963" y="2251411"/>
            <a:ext cx="67687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Установка электроэнергетическая эталонная </a:t>
            </a:r>
          </a:p>
          <a:p>
            <a:pPr algn="ctr"/>
            <a:r>
              <a:rPr lang="ru-RU" sz="2000" dirty="0"/>
              <a:t>«ВЭТ-МЭ 1.0»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BAA679E-5507-BA9B-FA26-BCA4F4057643}"/>
              </a:ext>
            </a:extLst>
          </p:cNvPr>
          <p:cNvSpPr/>
          <p:nvPr/>
        </p:nvSpPr>
        <p:spPr>
          <a:xfrm>
            <a:off x="2237574" y="3181824"/>
            <a:ext cx="690642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000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два цифровых </a:t>
            </a:r>
            <a:r>
              <a:rPr lang="ru-RU" dirty="0" err="1">
                <a:solidFill>
                  <a:prstClr val="black"/>
                </a:solidFill>
                <a:latin typeface="+mn-lt"/>
              </a:rPr>
              <a:t>мультиметра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Agilent 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3458A;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+mn-lt"/>
              </a:rPr>
              <a:t> генератора сигналов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Agilent 33521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+mn-lt"/>
              </a:rPr>
              <a:t> модуль синхронизации времени на базе GPS/ГЛОНАСС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+mn-lt"/>
              </a:rPr>
              <a:t> источник фиктивной мощности «Энергоформа-3.1»;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+mn-lt"/>
              </a:rPr>
              <a:t>- усилитель тока;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+mn-lt"/>
              </a:rPr>
              <a:t>- усилитель напряжения и понижающий трансформатор напряжения;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+mn-lt"/>
              </a:rPr>
              <a:t>делитель напряжения и комплект </a:t>
            </a:r>
            <a:r>
              <a:rPr lang="ru-RU" dirty="0" err="1">
                <a:solidFill>
                  <a:prstClr val="black"/>
                </a:solidFill>
                <a:latin typeface="+mn-lt"/>
              </a:rPr>
              <a:t>безреактивных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 шунтов;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>
                <a:solidFill>
                  <a:prstClr val="black"/>
                </a:solidFill>
                <a:latin typeface="+mn-lt"/>
              </a:rPr>
              <a:t>программное обеспечение «</a:t>
            </a:r>
            <a:r>
              <a:rPr lang="ru-RU" dirty="0" err="1">
                <a:solidFill>
                  <a:prstClr val="black"/>
                </a:solidFill>
                <a:latin typeface="+mn-lt"/>
              </a:rPr>
              <a:t>EnergoEtalon</a:t>
            </a:r>
            <a:r>
              <a:rPr lang="ru-RU" dirty="0">
                <a:solidFill>
                  <a:prstClr val="black"/>
                </a:solidFill>
                <a:latin typeface="+mn-lt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643820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229600" y="6443663"/>
            <a:ext cx="4651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1628775"/>
            <a:chOff x="0" y="0"/>
            <a:chExt cx="9144000" cy="1412776"/>
          </a:xfrm>
        </p:grpSpPr>
        <p:pic>
          <p:nvPicPr>
            <p:cNvPr id="3082" name="Рисунок 3" descr="Рисунок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72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3" name="Object 4"/>
            <p:cNvGraphicFramePr>
              <a:graphicFrameLocks noChangeAspect="1"/>
            </p:cNvGraphicFramePr>
            <p:nvPr/>
          </p:nvGraphicFramePr>
          <p:xfrm>
            <a:off x="395288" y="260350"/>
            <a:ext cx="1223963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4180522" imgH="2663333" progId="CorelDRAW.Graphic.13">
                    <p:embed/>
                  </p:oleObj>
                </mc:Choice>
                <mc:Fallback>
                  <p:oleObj name="CorelDRAW" r:id="rId3" imgW="4180522" imgH="2663333" progId="CorelDRAW.Graphic.13">
                    <p:embed/>
                    <p:pic>
                      <p:nvPicPr>
                        <p:cNvPr id="308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260350"/>
                          <a:ext cx="1223963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06725" y="115888"/>
            <a:ext cx="56880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06" y="1628775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pic>
        <p:nvPicPr>
          <p:cNvPr id="2" name="Picture 8" descr="КАЛИБРАТОР ПЕРЕМЕННОГО ТОКА РЕСУРС-К2">
            <a:extLst>
              <a:ext uri="{FF2B5EF4-FFF2-40B4-BE49-F238E27FC236}">
                <a16:creationId xmlns:a16="http://schemas.microsoft.com/office/drawing/2014/main" id="{992B51E4-F17A-031E-F611-2B0415EB0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44" b="93407" l="3000" r="96500">
                        <a14:foregroundMark x1="6250" y1="13736" x2="91500" y2="17582"/>
                        <a14:foregroundMark x1="6750" y1="13187" x2="62500" y2="12088"/>
                      </a14:backgroundRemoval>
                    </a14:imgEffect>
                  </a14:imgLayer>
                </a14:imgProps>
              </a:ext>
            </a:extLst>
          </a:blip>
          <a:srcRect t="9091" r="1931" b="9091"/>
          <a:stretch>
            <a:fillRect/>
          </a:stretch>
        </p:blipFill>
        <p:spPr bwMode="auto">
          <a:xfrm>
            <a:off x="5004048" y="2409278"/>
            <a:ext cx="3414464" cy="1699254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2A3DF6-2955-0BC6-5509-6C7BB2411347}"/>
              </a:ext>
            </a:extLst>
          </p:cNvPr>
          <p:cNvSpPr/>
          <p:nvPr/>
        </p:nvSpPr>
        <p:spPr>
          <a:xfrm>
            <a:off x="539552" y="2721114"/>
            <a:ext cx="4376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Калибратор переменного тока </a:t>
            </a:r>
          </a:p>
          <a:p>
            <a:pPr marL="285750" indent="-285750" algn="ctr"/>
            <a:r>
              <a:rPr lang="ru-RU" sz="2000" dirty="0"/>
              <a:t>«Ресурс-К2М»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B4FB37-38F9-207B-DF65-12F7548F8F30}"/>
              </a:ext>
            </a:extLst>
          </p:cNvPr>
          <p:cNvSpPr txBox="1"/>
          <p:nvPr/>
        </p:nvSpPr>
        <p:spPr>
          <a:xfrm>
            <a:off x="826070" y="1710440"/>
            <a:ext cx="74168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Дооснащение в ходе  работ по модернизации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AA51F-C8A7-D483-1D12-F8961F56C5CF}"/>
              </a:ext>
            </a:extLst>
          </p:cNvPr>
          <p:cNvSpPr txBox="1"/>
          <p:nvPr/>
        </p:nvSpPr>
        <p:spPr>
          <a:xfrm>
            <a:off x="652735" y="4448722"/>
            <a:ext cx="8011170" cy="1849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+mn-lt"/>
                <a:ea typeface="Aptos" panose="020F0502020204030204" pitchFamily="34" charset="0"/>
                <a:cs typeface="Times New Roman" panose="02020603050405020304" pitchFamily="18" charset="0"/>
              </a:rPr>
              <a:t>Предназначен для формирования сигналов переменного напряжения и тока сложной формы, состоящих из синусоидальных сигналов основной частоты с номинальным значением 50 Гц и спектральных составляющих, с заданными значениями параметров напряжения (в том числе показателей ка­чества электрической энергии), силы тока, углов фазового сдвига и мощности.</a:t>
            </a:r>
          </a:p>
        </p:txBody>
      </p:sp>
    </p:spTree>
    <p:extLst>
      <p:ext uri="{BB962C8B-B14F-4D97-AF65-F5344CB8AC3E}">
        <p14:creationId xmlns:p14="http://schemas.microsoft.com/office/powerpoint/2010/main" val="108112442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229600" y="6443663"/>
            <a:ext cx="4651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1628775"/>
            <a:chOff x="0" y="0"/>
            <a:chExt cx="9144000" cy="1412776"/>
          </a:xfrm>
        </p:grpSpPr>
        <p:pic>
          <p:nvPicPr>
            <p:cNvPr id="3082" name="Рисунок 3" descr="Рисунок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72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3" name="Object 4"/>
            <p:cNvGraphicFramePr>
              <a:graphicFrameLocks noChangeAspect="1"/>
            </p:cNvGraphicFramePr>
            <p:nvPr/>
          </p:nvGraphicFramePr>
          <p:xfrm>
            <a:off x="395288" y="260350"/>
            <a:ext cx="1223963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4180522" imgH="2663333" progId="CorelDRAW.Graphic.13">
                    <p:embed/>
                  </p:oleObj>
                </mc:Choice>
                <mc:Fallback>
                  <p:oleObj name="CorelDRAW" r:id="rId3" imgW="4180522" imgH="2663333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260350"/>
                          <a:ext cx="1223963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06725" y="115888"/>
            <a:ext cx="56880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06" y="1628775"/>
            <a:ext cx="856895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/>
              <a:t>Национальный эталон единицы электрической мощности НЭ РБ 14-04</a:t>
            </a:r>
          </a:p>
          <a:p>
            <a:pPr algn="ctr">
              <a:spcAft>
                <a:spcPts val="600"/>
              </a:spcAft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273159"/>
              </p:ext>
            </p:extLst>
          </p:nvPr>
        </p:nvGraphicFramePr>
        <p:xfrm>
          <a:off x="317431" y="2038688"/>
          <a:ext cx="8431033" cy="4308856"/>
        </p:xfrm>
        <a:graphic>
          <a:graphicData uri="http://schemas.openxmlformats.org/drawingml/2006/table">
            <a:tbl>
              <a:tblPr firstRow="1" firstCol="1" bandRow="1"/>
              <a:tblGrid>
                <a:gridCol w="5289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метрологических характеристик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Значение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диапазон воспроизведения напряжения переменного тока</a:t>
                      </a:r>
                      <a:b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диапазоне частот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0,001 до 1000 В</a:t>
                      </a:r>
                      <a:br>
                        <a:rPr lang="ru-RU" sz="1600" kern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10 Гц до 500 кГц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диапазон воспроизведения силы переменного тока</a:t>
                      </a:r>
                      <a:b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диапазоне частот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29 мкА до 1000 А</a:t>
                      </a:r>
                      <a:b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10 Гц до 30 кГц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диапазон воспроизведения активной, реактивной и полной мощности в диапазоне частот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29·10</a:t>
                      </a:r>
                      <a:r>
                        <a:rPr lang="ru-RU" sz="16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-9</a:t>
                      </a: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до 1 000 000 Вт (вар, В·А)</a:t>
                      </a:r>
                      <a:b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10 Гц до 30 кГц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диапазон измерения напряжения переменного тока</a:t>
                      </a:r>
                      <a:b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диапазоне частот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5 до 600 В</a:t>
                      </a:r>
                      <a:b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15 до 450 Гц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диапазон воспроизведения силы переменного тока</a:t>
                      </a:r>
                      <a:b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 диапазоне частот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 мА до 3 000 А</a:t>
                      </a:r>
                      <a:b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15 до 450 Гц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диапазон воспроизведения активной, реактивной и полной мощности в диапазоне частот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0,03 до 1 800 000 Вт (вар, В·А)</a:t>
                      </a:r>
                      <a:b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15 до 450 Гц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неисключенная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систематическая погрешность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5∙10</a:t>
                      </a:r>
                      <a:r>
                        <a:rPr lang="ru-RU" sz="16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случайная погрешность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более 1∙10</a:t>
                      </a:r>
                      <a:r>
                        <a:rPr lang="ru-RU" sz="1600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7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расширенная неопределенность измерения 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(k=2, P= 95%)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40∙10</a:t>
                      </a:r>
                      <a:r>
                        <a:rPr lang="ru-RU" sz="16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61138" y="6299994"/>
            <a:ext cx="2133600" cy="476250"/>
          </a:xfrm>
        </p:spPr>
        <p:txBody>
          <a:bodyPr/>
          <a:lstStyle/>
          <a:p>
            <a:pPr>
              <a:defRPr/>
            </a:pPr>
            <a:fld id="{DC58273A-2024-4D5B-9F7C-498677F85893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003290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229600" y="6443663"/>
            <a:ext cx="4651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1628775"/>
            <a:chOff x="0" y="0"/>
            <a:chExt cx="9144000" cy="1412776"/>
          </a:xfrm>
        </p:grpSpPr>
        <p:pic>
          <p:nvPicPr>
            <p:cNvPr id="3082" name="Рисунок 3" descr="Рисунок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72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3" name="Object 4"/>
            <p:cNvGraphicFramePr>
              <a:graphicFrameLocks noChangeAspect="1"/>
            </p:cNvGraphicFramePr>
            <p:nvPr/>
          </p:nvGraphicFramePr>
          <p:xfrm>
            <a:off x="395288" y="260350"/>
            <a:ext cx="1223963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4180522" imgH="2663333" progId="CorelDRAW.Graphic.13">
                    <p:embed/>
                  </p:oleObj>
                </mc:Choice>
                <mc:Fallback>
                  <p:oleObj name="CorelDRAW" r:id="rId3" imgW="4180522" imgH="2663333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260350"/>
                          <a:ext cx="1223963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06725" y="115888"/>
            <a:ext cx="56880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06" y="1628775"/>
            <a:ext cx="856895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Национальный эталон единицы электрической мощности НЭ РБ 14-04</a:t>
            </a:r>
          </a:p>
          <a:p>
            <a:pPr algn="ctr">
              <a:spcAft>
                <a:spcPts val="600"/>
              </a:spcAft>
            </a:pPr>
            <a:r>
              <a:rPr lang="ru-RU" sz="2000" b="1" dirty="0"/>
              <a:t>Итоги модернизации и основные задачи на сегодняшний день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8273A-2024-4D5B-9F7C-498677F85893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EA0087-E844-DE79-A062-BED71EBD9434}"/>
              </a:ext>
            </a:extLst>
          </p:cNvPr>
          <p:cNvSpPr/>
          <p:nvPr/>
        </p:nvSpPr>
        <p:spPr>
          <a:xfrm>
            <a:off x="467544" y="3276089"/>
            <a:ext cx="835141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Arial" pitchFamily="34" charset="0"/>
                <a:cs typeface="Arial" pitchFamily="34" charset="0"/>
              </a:rPr>
              <a:t>расширение диапазона измерений;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alt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расширение номенклатуры поверяемых и калибруемых средств измерений класса точности 0,01 и более;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автоматизация процесса поверки и калибровки.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0232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229600" y="6443663"/>
            <a:ext cx="4651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1628775"/>
            <a:chOff x="0" y="0"/>
            <a:chExt cx="9144000" cy="1412776"/>
          </a:xfrm>
        </p:grpSpPr>
        <p:pic>
          <p:nvPicPr>
            <p:cNvPr id="3082" name="Рисунок 3" descr="Рисунок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72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3" name="Object 4"/>
            <p:cNvGraphicFramePr>
              <a:graphicFrameLocks noChangeAspect="1"/>
            </p:cNvGraphicFramePr>
            <p:nvPr/>
          </p:nvGraphicFramePr>
          <p:xfrm>
            <a:off x="395288" y="260350"/>
            <a:ext cx="1223963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4180522" imgH="2663333" progId="CorelDRAW.Graphic.13">
                    <p:embed/>
                  </p:oleObj>
                </mc:Choice>
                <mc:Fallback>
                  <p:oleObj name="CorelDRAW" r:id="rId3" imgW="4180522" imgH="2663333" progId="CorelDRAW.Graphic.13">
                    <p:embed/>
                    <p:pic>
                      <p:nvPicPr>
                        <p:cNvPr id="308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260350"/>
                          <a:ext cx="1223963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06725" y="115888"/>
            <a:ext cx="56880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06" y="1628775"/>
            <a:ext cx="85689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/>
              <a:t>Национальный эталон единицы электрической мощности НЭ РБ 14-04</a:t>
            </a:r>
          </a:p>
          <a:p>
            <a:pPr algn="ctr">
              <a:spcAft>
                <a:spcPts val="600"/>
              </a:spcAft>
            </a:pPr>
            <a:r>
              <a:rPr lang="ru-RU" b="1" dirty="0"/>
              <a:t>Перспективы:</a:t>
            </a:r>
          </a:p>
          <a:p>
            <a:pPr marL="622300" indent="-350838" algn="just">
              <a:spcAft>
                <a:spcPts val="0"/>
              </a:spcAft>
              <a:buFontTx/>
              <a:buChar char="-"/>
            </a:pPr>
            <a:r>
              <a:rPr lang="ru-RU" sz="2000" dirty="0"/>
              <a:t>исследование метрологических характеристик Национального эталона, повышение качества и точности проведения измерений;</a:t>
            </a:r>
          </a:p>
          <a:p>
            <a:pPr marL="622300" indent="-350838" algn="just">
              <a:spcAft>
                <a:spcPts val="0"/>
              </a:spcAft>
              <a:buFontTx/>
              <a:buChar char="-"/>
            </a:pPr>
            <a:r>
              <a:rPr lang="ru-RU" sz="2000" dirty="0"/>
              <a:t>участие в сличениях Национальных метрологических институтов других стран с целью обеспечения метрологической </a:t>
            </a:r>
            <a:r>
              <a:rPr lang="ru-RU" sz="2000" dirty="0" err="1"/>
              <a:t>прослеживаемости</a:t>
            </a:r>
            <a:r>
              <a:rPr lang="ru-RU" sz="2000" dirty="0"/>
              <a:t> результатов измерений до единиц величин международной системы SI, признания результатов измерений на международном уровне;</a:t>
            </a:r>
          </a:p>
          <a:p>
            <a:pPr marL="622300" indent="-350838" algn="just">
              <a:spcAft>
                <a:spcPts val="0"/>
              </a:spcAft>
              <a:buFontTx/>
              <a:buChar char="-"/>
            </a:pPr>
            <a:r>
              <a:rPr lang="ru-RU" sz="2000" dirty="0"/>
              <a:t>совершенствование метрологического обеспечения в области измерения электрической мощности и энергии;</a:t>
            </a:r>
          </a:p>
          <a:p>
            <a:pPr marL="622300" indent="-350838" algn="just">
              <a:spcAft>
                <a:spcPts val="0"/>
              </a:spcAft>
              <a:buFontTx/>
              <a:buChar char="-"/>
            </a:pPr>
            <a:r>
              <a:rPr lang="ru-RU" sz="2000" dirty="0"/>
              <a:t>расширение функциональных возможностей с целью метрологического обеспечения в области цифровых средств измерений.</a:t>
            </a:r>
            <a:endParaRPr lang="ru-RU" sz="20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8273A-2024-4D5B-9F7C-498677F85893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182464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229600" y="6443663"/>
            <a:ext cx="4651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1628775"/>
            <a:chOff x="0" y="0"/>
            <a:chExt cx="9144000" cy="1412776"/>
          </a:xfrm>
        </p:grpSpPr>
        <p:pic>
          <p:nvPicPr>
            <p:cNvPr id="3082" name="Рисунок 3" descr="Рисунок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72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3" name="Object 4"/>
            <p:cNvGraphicFramePr>
              <a:graphicFrameLocks noChangeAspect="1"/>
            </p:cNvGraphicFramePr>
            <p:nvPr/>
          </p:nvGraphicFramePr>
          <p:xfrm>
            <a:off x="395288" y="260350"/>
            <a:ext cx="1223963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4180522" imgH="2663333" progId="CorelDRAW.Graphic.13">
                    <p:embed/>
                  </p:oleObj>
                </mc:Choice>
                <mc:Fallback>
                  <p:oleObj name="CorelDRAW" r:id="rId3" imgW="4180522" imgH="2663333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260350"/>
                          <a:ext cx="1223963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06725" y="115888"/>
            <a:ext cx="56880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3202" y="1501775"/>
            <a:ext cx="8880798" cy="4951561"/>
            <a:chOff x="414254" y="1134353"/>
            <a:chExt cx="9319581" cy="5391235"/>
          </a:xfrm>
        </p:grpSpPr>
        <p:pic>
          <p:nvPicPr>
            <p:cNvPr id="9" name="Shape 100"/>
            <p:cNvPicPr preferRelativeResize="0"/>
            <p:nvPr/>
          </p:nvPicPr>
          <p:blipFill rotWithShape="1">
            <a:blip r:embed="rId5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Diffused/>
                      </a14:imgEffect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628692" y="2101087"/>
              <a:ext cx="6274252" cy="376038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Группа 9"/>
            <p:cNvGrpSpPr/>
            <p:nvPr/>
          </p:nvGrpSpPr>
          <p:grpSpPr>
            <a:xfrm>
              <a:off x="414254" y="1134353"/>
              <a:ext cx="9319581" cy="5391235"/>
              <a:chOff x="414254" y="1134353"/>
              <a:chExt cx="9319581" cy="5391235"/>
            </a:xfrm>
          </p:grpSpPr>
          <p:pic>
            <p:nvPicPr>
              <p:cNvPr id="11" name="Shape 102"/>
              <p:cNvPicPr preferRelativeResize="0"/>
              <p:nvPr/>
            </p:nvPicPr>
            <p:blipFill rotWithShape="1">
              <a:blip r:embed="rId7" cstate="print">
                <a:alphaModFix/>
                <a:grayscl/>
              </a:blip>
              <a:srcRect l="13879"/>
              <a:stretch/>
            </p:blipFill>
            <p:spPr>
              <a:xfrm>
                <a:off x="6941184" y="1134353"/>
                <a:ext cx="2792651" cy="21541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Прямоугольник 12"/>
              <p:cNvSpPr/>
              <p:nvPr/>
            </p:nvSpPr>
            <p:spPr>
              <a:xfrm>
                <a:off x="414254" y="5990416"/>
                <a:ext cx="8880267" cy="535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>
                    <a:solidFill>
                      <a:srgbClr val="4E67C8">
                        <a:lumMod val="75000"/>
                      </a:srgbClr>
                    </a:solidFill>
                  </a:rPr>
                  <a:t>Адрес:</a:t>
                </a:r>
                <a:r>
                  <a:rPr lang="ru-RU" dirty="0">
                    <a:solidFill>
                      <a:srgbClr val="4E67C8">
                        <a:lumMod val="75000"/>
                      </a:srgbClr>
                    </a:solidFill>
                  </a:rPr>
                  <a:t> </a:t>
                </a:r>
                <a:r>
                  <a:rPr lang="ru-RU" dirty="0" err="1">
                    <a:solidFill>
                      <a:srgbClr val="4E67C8">
                        <a:lumMod val="75000"/>
                      </a:srgbClr>
                    </a:solidFill>
                  </a:rPr>
                  <a:t>Старовиленский</a:t>
                </a:r>
                <a:r>
                  <a:rPr lang="ru-RU" dirty="0">
                    <a:solidFill>
                      <a:srgbClr val="4E67C8">
                        <a:lumMod val="75000"/>
                      </a:srgbClr>
                    </a:solidFill>
                  </a:rPr>
                  <a:t> тракт 93, г. Минск, Республика Беларусь</a:t>
                </a:r>
              </a:p>
            </p:txBody>
          </p:sp>
        </p:grpSp>
      </p:grpSp>
      <p:sp>
        <p:nvSpPr>
          <p:cNvPr id="16" name="Прямоугольник 15"/>
          <p:cNvSpPr/>
          <p:nvPr/>
        </p:nvSpPr>
        <p:spPr>
          <a:xfrm>
            <a:off x="263202" y="1700808"/>
            <a:ext cx="5904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</a:rPr>
              <a:t>Благодарю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8273A-2024-4D5B-9F7C-498677F85893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9047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229600" y="6443663"/>
            <a:ext cx="4651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1628775"/>
            <a:chOff x="0" y="0"/>
            <a:chExt cx="9144000" cy="1412776"/>
          </a:xfrm>
        </p:grpSpPr>
        <p:pic>
          <p:nvPicPr>
            <p:cNvPr id="3082" name="Рисунок 3" descr="Рисунок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72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3" name="Object 4"/>
            <p:cNvGraphicFramePr>
              <a:graphicFrameLocks noChangeAspect="1"/>
            </p:cNvGraphicFramePr>
            <p:nvPr/>
          </p:nvGraphicFramePr>
          <p:xfrm>
            <a:off x="395288" y="260350"/>
            <a:ext cx="1223963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4180522" imgH="2663333" progId="CorelDRAW.Graphic.13">
                    <p:embed/>
                  </p:oleObj>
                </mc:Choice>
                <mc:Fallback>
                  <p:oleObj name="CorelDRAW" r:id="rId3" imgW="4180522" imgH="2663333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260350"/>
                          <a:ext cx="1223963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06725" y="115888"/>
            <a:ext cx="56880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749737"/>
            <a:ext cx="889248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Законодательная база Республики Беларусь, направленная на метрологическое обеспечение измерений показателей качества электрической энергии</a:t>
            </a:r>
          </a:p>
          <a:p>
            <a:pPr marL="622300" indent="-350838" algn="just">
              <a:buFontTx/>
              <a:buChar char="-"/>
            </a:pPr>
            <a:r>
              <a:rPr lang="ru-RU" sz="2000" dirty="0"/>
              <a:t>ГОСТ 32144-2013 «Электрическая энергия. Совместимость технических средств электромагнитная. Нормы качества электрической энергии в системах электроснабжения общего назначения» (</a:t>
            </a:r>
            <a:r>
              <a:rPr lang="en-US" sz="2000" dirty="0"/>
              <a:t>EN 50160</a:t>
            </a:r>
            <a:r>
              <a:rPr lang="ru-RU" sz="2000" dirty="0"/>
              <a:t>:2010, </a:t>
            </a:r>
            <a:r>
              <a:rPr lang="en-US" sz="2000" dirty="0"/>
              <a:t>NEQ)</a:t>
            </a:r>
            <a:r>
              <a:rPr lang="ru-RU" sz="2000" dirty="0"/>
              <a:t>;</a:t>
            </a:r>
          </a:p>
          <a:p>
            <a:pPr marL="622300" indent="-350838" algn="just">
              <a:buFontTx/>
              <a:buChar char="-"/>
            </a:pPr>
            <a:r>
              <a:rPr lang="ru-RU" sz="2000" dirty="0"/>
              <a:t>ГОСТ 33073-2014 «Электрическая энергия. Совместимость технических средств электромагнитная. Контроль и мониторинг качества электрической энергии в системах электроснабжения общего назначения».</a:t>
            </a:r>
          </a:p>
          <a:p>
            <a:pPr marL="622300" indent="-350838" algn="just">
              <a:buFontTx/>
              <a:buChar char="-"/>
            </a:pPr>
            <a:r>
              <a:rPr lang="ru-RU" sz="2000" dirty="0"/>
              <a:t>ГОСТ 30804.4.30–2013 «Электрическая энергия. Совместимость технических средств электромагнитная. Методы измерений показателей качества электрической энергии»</a:t>
            </a:r>
            <a:r>
              <a:rPr lang="en-US" sz="2000" dirty="0"/>
              <a:t> (IEC 61000‒4‒30:2008</a:t>
            </a:r>
            <a:r>
              <a:rPr lang="ru-RU" sz="2000" dirty="0"/>
              <a:t>, </a:t>
            </a:r>
            <a:r>
              <a:rPr lang="en-US" sz="2000" dirty="0"/>
              <a:t>MOD</a:t>
            </a:r>
            <a:r>
              <a:rPr lang="ru-RU" sz="2000" dirty="0"/>
              <a:t>);</a:t>
            </a:r>
          </a:p>
          <a:p>
            <a:pPr marL="457200" indent="-457200" algn="ctr">
              <a:spcAft>
                <a:spcPts val="600"/>
              </a:spcAft>
              <a:buAutoNum type="arabicPeriod"/>
            </a:pPr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299994"/>
            <a:ext cx="2133600" cy="476250"/>
          </a:xfrm>
        </p:spPr>
        <p:txBody>
          <a:bodyPr/>
          <a:lstStyle/>
          <a:p>
            <a:pPr>
              <a:defRPr/>
            </a:pPr>
            <a:fld id="{DC58273A-2024-4D5B-9F7C-498677F85893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1279034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229600" y="6443663"/>
            <a:ext cx="4651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1628775"/>
            <a:chOff x="0" y="0"/>
            <a:chExt cx="9144000" cy="1412776"/>
          </a:xfrm>
        </p:grpSpPr>
        <p:pic>
          <p:nvPicPr>
            <p:cNvPr id="3082" name="Рисунок 3" descr="Рисунок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72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3" name="Object 4"/>
            <p:cNvGraphicFramePr>
              <a:graphicFrameLocks noChangeAspect="1"/>
            </p:cNvGraphicFramePr>
            <p:nvPr/>
          </p:nvGraphicFramePr>
          <p:xfrm>
            <a:off x="395288" y="260350"/>
            <a:ext cx="1223963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4180522" imgH="2663333" progId="CorelDRAW.Graphic.13">
                    <p:embed/>
                  </p:oleObj>
                </mc:Choice>
                <mc:Fallback>
                  <p:oleObj name="CorelDRAW" r:id="rId3" imgW="4180522" imgH="2663333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260350"/>
                          <a:ext cx="1223963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06725" y="115888"/>
            <a:ext cx="56880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132856"/>
            <a:ext cx="885698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Законодательная база Республики Беларусь, направленная на метрологическое обеспечение измерений показателей качества электрической энергии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22300" marR="0" lvl="0" indent="-350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ГОСТ 30804.4.7–2013 «Совместимость технических средств электромагнитная. Общее руководство по средствам измерений и измерениям гармоник и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интергармоник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для систем электроснабжения и подключаемых к ним технических средств»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(IEC 61000‒4‒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:200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);</a:t>
            </a:r>
          </a:p>
          <a:p>
            <a:pPr marL="622300" marR="0" lvl="0" indent="-3508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ГОСТ IEC 61000-4-15-2014 «Совместимость технических средств электромагнитная. Часть 4. Методики испытаний и измерений. Раздел 15.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Фликерметр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Функциональные и конструктивные требования»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IEC 61000-4-15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:2010,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IDT)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8273A-2024-4D5B-9F7C-498677F85893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78078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161BA72-5603-3388-5E8D-C37C51CE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8273A-2024-4D5B-9F7C-498677F85893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2E6692-899D-0B33-9E9F-CFD2AEFAB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627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CBB642-B653-0CA5-4C51-E3CE2F4AE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0"/>
            <a:ext cx="5816088" cy="1633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5D43B3-BC9B-6D7F-2E71-46532479323D}"/>
              </a:ext>
            </a:extLst>
          </p:cNvPr>
          <p:cNvSpPr txBox="1"/>
          <p:nvPr/>
        </p:nvSpPr>
        <p:spPr>
          <a:xfrm>
            <a:off x="467544" y="1926204"/>
            <a:ext cx="79928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ГОСТ 32144-2013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«Электрическая энергия. Совместимость технических средств электромагнитная. Нормы качества электрической энергии в системах электроснабжения общего назначения» 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EN 50160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:2010,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NEQ)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Изменение №1.</a:t>
            </a:r>
            <a:endParaRPr lang="ru-R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C0E39-9F6D-9001-88A8-8B324A6C71F9}"/>
              </a:ext>
            </a:extLst>
          </p:cNvPr>
          <p:cNvSpPr txBox="1"/>
          <p:nvPr/>
        </p:nvSpPr>
        <p:spPr>
          <a:xfrm>
            <a:off x="539552" y="3610786"/>
            <a:ext cx="8147248" cy="2702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Настоящий стандарт устанавливает показатели и нормы качества электрической энергии (КЭ) </a:t>
            </a:r>
            <a:r>
              <a:rPr lang="ru-RU" sz="2000" kern="0" dirty="0">
                <a:effectLst/>
                <a:latin typeface="+mn-lt"/>
                <a:ea typeface="Times New Roman" panose="02020603050405020304" pitchFamily="18" charset="0"/>
              </a:rPr>
              <a:t>в точках поставки электрической энергии потребителям электрической энергии в системах электроснабжения общего назначения переменного тока частотой 50 Гц без определения причин нарушения КЭ. Устанавливаемые настоящим стандартом нормы не распространяются на показатели КЭ в отношениях между субъектами электроэнергетики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056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229600" y="6443663"/>
            <a:ext cx="4651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1628775"/>
            <a:chOff x="0" y="0"/>
            <a:chExt cx="9144000" cy="1412776"/>
          </a:xfrm>
        </p:grpSpPr>
        <p:pic>
          <p:nvPicPr>
            <p:cNvPr id="3082" name="Рисунок 3" descr="Рисунок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72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3" name="Object 4"/>
            <p:cNvGraphicFramePr>
              <a:graphicFrameLocks noChangeAspect="1"/>
            </p:cNvGraphicFramePr>
            <p:nvPr/>
          </p:nvGraphicFramePr>
          <p:xfrm>
            <a:off x="395288" y="260350"/>
            <a:ext cx="1223963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4180522" imgH="2663333" progId="CorelDRAW.Graphic.13">
                    <p:embed/>
                  </p:oleObj>
                </mc:Choice>
                <mc:Fallback>
                  <p:oleObj name="CorelDRAW" r:id="rId3" imgW="4180522" imgH="2663333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260350"/>
                          <a:ext cx="1223963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06725" y="115888"/>
            <a:ext cx="56880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682" y="1628775"/>
            <a:ext cx="861409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Нормы качества электрической энергии (ГОСТ 32144-2013)</a:t>
            </a:r>
          </a:p>
          <a:p>
            <a:pPr>
              <a:spcAft>
                <a:spcPts val="0"/>
              </a:spcAft>
            </a:pPr>
            <a:r>
              <a:rPr lang="ru-RU" sz="2000" dirty="0"/>
              <a:t>1. Продолжительные изменения характеристик напряжения</a:t>
            </a:r>
          </a:p>
          <a:p>
            <a:pPr>
              <a:spcAft>
                <a:spcPts val="0"/>
              </a:spcAft>
            </a:pPr>
            <a:r>
              <a:rPr lang="ru-RU" sz="2000" dirty="0"/>
              <a:t>1.1 Отклонение частоты, </a:t>
            </a:r>
            <a:r>
              <a:rPr lang="ru-RU" sz="2000" dirty="0">
                <a:sym typeface="Symbol"/>
              </a:rPr>
              <a:t></a:t>
            </a:r>
            <a:r>
              <a:rPr lang="en-US" sz="2000" baseline="-25000" dirty="0">
                <a:sym typeface="Symbol"/>
              </a:rPr>
              <a:t>f</a:t>
            </a:r>
            <a:r>
              <a:rPr lang="ru-RU" sz="2000" dirty="0">
                <a:sym typeface="Symbol"/>
              </a:rPr>
              <a:t>, </a:t>
            </a:r>
            <a:r>
              <a:rPr lang="ru-RU" sz="2000" dirty="0"/>
              <a:t>Гц;</a:t>
            </a:r>
          </a:p>
          <a:p>
            <a:pPr>
              <a:spcAft>
                <a:spcPts val="0"/>
              </a:spcAft>
            </a:pPr>
            <a:r>
              <a:rPr lang="ru-RU" sz="2000" dirty="0"/>
              <a:t>1.2 Медленные изменения напряжения:</a:t>
            </a:r>
          </a:p>
          <a:p>
            <a:pPr marL="622300" indent="-350838" algn="just">
              <a:spcAft>
                <a:spcPts val="0"/>
              </a:spcAft>
              <a:buFontTx/>
              <a:buChar char="-"/>
            </a:pPr>
            <a:r>
              <a:rPr lang="ru-RU" sz="2000" dirty="0"/>
              <a:t>отрицательное отклонения напряжения, </a:t>
            </a:r>
            <a:r>
              <a:rPr lang="ru-RU" sz="2000" dirty="0">
                <a:sym typeface="Symbol"/>
              </a:rPr>
              <a:t></a:t>
            </a:r>
            <a:r>
              <a:rPr lang="en-US" sz="2000" dirty="0">
                <a:sym typeface="Symbol"/>
              </a:rPr>
              <a:t>U</a:t>
            </a:r>
            <a:r>
              <a:rPr lang="ru-RU" sz="2000" baseline="-25000" dirty="0">
                <a:sym typeface="Symbol"/>
              </a:rPr>
              <a:t>(-)</a:t>
            </a:r>
            <a:r>
              <a:rPr lang="ru-RU" sz="2000" dirty="0">
                <a:sym typeface="Symbol"/>
              </a:rPr>
              <a:t>, </a:t>
            </a:r>
            <a:r>
              <a:rPr lang="ru-RU" sz="2000" dirty="0"/>
              <a:t>%;</a:t>
            </a:r>
          </a:p>
          <a:p>
            <a:pPr marL="622300" indent="-350838" algn="just">
              <a:spcAft>
                <a:spcPts val="0"/>
              </a:spcAft>
              <a:buFontTx/>
              <a:buChar char="-"/>
            </a:pPr>
            <a:r>
              <a:rPr lang="ru-RU" sz="2000" dirty="0"/>
              <a:t>положительное отклонения напряжения, </a:t>
            </a:r>
            <a:r>
              <a:rPr lang="ru-RU" sz="2000" dirty="0">
                <a:sym typeface="Symbol"/>
              </a:rPr>
              <a:t></a:t>
            </a:r>
            <a:r>
              <a:rPr lang="en-US" sz="2000" dirty="0">
                <a:sym typeface="Symbol"/>
              </a:rPr>
              <a:t>U</a:t>
            </a:r>
            <a:r>
              <a:rPr lang="ru-RU" sz="2000" baseline="-25000" dirty="0">
                <a:sym typeface="Symbol"/>
              </a:rPr>
              <a:t>(+)</a:t>
            </a:r>
            <a:r>
              <a:rPr lang="ru-RU" sz="2000" dirty="0">
                <a:sym typeface="Symbol"/>
              </a:rPr>
              <a:t>, </a:t>
            </a:r>
            <a:r>
              <a:rPr lang="ru-RU" sz="2000" dirty="0"/>
              <a:t>%.</a:t>
            </a:r>
          </a:p>
          <a:p>
            <a:pPr marL="269875" indent="-269875" algn="just">
              <a:spcAft>
                <a:spcPts val="0"/>
              </a:spcAft>
            </a:pPr>
            <a:r>
              <a:rPr lang="ru-RU" sz="2000" dirty="0"/>
              <a:t>1.3 Колебания напряжения и </a:t>
            </a:r>
            <a:r>
              <a:rPr lang="ru-RU" sz="2000" dirty="0" err="1"/>
              <a:t>фликер</a:t>
            </a:r>
            <a:r>
              <a:rPr lang="ru-RU" sz="2000" dirty="0"/>
              <a:t>:</a:t>
            </a:r>
          </a:p>
          <a:p>
            <a:pPr marL="622300" indent="-350838" algn="just">
              <a:spcAft>
                <a:spcPts val="0"/>
              </a:spcAft>
              <a:buFontTx/>
              <a:buChar char="-"/>
            </a:pPr>
            <a:r>
              <a:rPr lang="ru-RU" sz="2000" dirty="0"/>
              <a:t>кратковременная доза </a:t>
            </a:r>
            <a:r>
              <a:rPr lang="ru-RU" sz="2000" dirty="0" err="1"/>
              <a:t>фликера</a:t>
            </a:r>
            <a:r>
              <a:rPr lang="ru-RU" sz="2000" dirty="0"/>
              <a:t> (10 мин), </a:t>
            </a:r>
            <a:r>
              <a:rPr lang="en-US" sz="2000" dirty="0" err="1"/>
              <a:t>P</a:t>
            </a:r>
            <a:r>
              <a:rPr lang="en-US" sz="2000" baseline="-25000" dirty="0" err="1"/>
              <a:t>st</a:t>
            </a:r>
            <a:r>
              <a:rPr lang="ru-RU" sz="2000" dirty="0"/>
              <a:t>;</a:t>
            </a:r>
          </a:p>
          <a:p>
            <a:pPr marL="622300" indent="-350838" algn="just">
              <a:spcAft>
                <a:spcPts val="0"/>
              </a:spcAft>
              <a:buFontTx/>
              <a:buChar char="-"/>
            </a:pPr>
            <a:r>
              <a:rPr lang="ru-RU" sz="2000" dirty="0"/>
              <a:t>длительная доза </a:t>
            </a:r>
            <a:r>
              <a:rPr lang="ru-RU" sz="2000" dirty="0" err="1"/>
              <a:t>фликера</a:t>
            </a:r>
            <a:r>
              <a:rPr lang="ru-RU" sz="2000" dirty="0"/>
              <a:t> (2 ч)</a:t>
            </a:r>
            <a:r>
              <a:rPr lang="en-US" sz="2000" dirty="0"/>
              <a:t>, </a:t>
            </a:r>
            <a:r>
              <a:rPr lang="en-US" sz="2000" dirty="0" err="1"/>
              <a:t>P</a:t>
            </a:r>
            <a:r>
              <a:rPr lang="en-US" sz="2000" baseline="-25000" dirty="0" err="1"/>
              <a:t>lt</a:t>
            </a:r>
            <a:r>
              <a:rPr lang="ru-RU" sz="2000" dirty="0"/>
              <a:t>.</a:t>
            </a:r>
          </a:p>
          <a:p>
            <a:pPr marL="269875" indent="-269875" algn="just">
              <a:spcAft>
                <a:spcPts val="0"/>
              </a:spcAft>
            </a:pPr>
            <a:r>
              <a:rPr lang="ru-RU" sz="2000" dirty="0"/>
              <a:t>1.4 </a:t>
            </a:r>
            <a:r>
              <a:rPr lang="ru-RU" sz="2000" dirty="0" err="1"/>
              <a:t>Несинусоидальность</a:t>
            </a:r>
            <a:r>
              <a:rPr lang="ru-RU" sz="2000" dirty="0"/>
              <a:t> напряжения:</a:t>
            </a:r>
          </a:p>
          <a:p>
            <a:pPr marL="269875" indent="-269875" algn="just">
              <a:spcAft>
                <a:spcPts val="0"/>
              </a:spcAft>
            </a:pPr>
            <a:r>
              <a:rPr lang="ru-RU" sz="2000" dirty="0"/>
              <a:t>1.4.1 Гармонические составляющие напряжения:</a:t>
            </a:r>
          </a:p>
          <a:p>
            <a:pPr marL="622300" indent="-350838" algn="just">
              <a:spcAft>
                <a:spcPts val="0"/>
              </a:spcAft>
              <a:buFontTx/>
              <a:buChar char="-"/>
            </a:pPr>
            <a:r>
              <a:rPr lang="ru-RU" sz="2000" dirty="0"/>
              <a:t>коэффициенты гармонических составляющих напряжения до 40-го порядка,</a:t>
            </a:r>
            <a:r>
              <a:rPr lang="en-US" sz="2000" dirty="0"/>
              <a:t> K</a:t>
            </a:r>
            <a:r>
              <a:rPr lang="en-US" sz="2000" baseline="-25000" dirty="0"/>
              <a:t>U(n)</a:t>
            </a:r>
            <a:r>
              <a:rPr lang="en-US" sz="2000" dirty="0"/>
              <a:t>,</a:t>
            </a:r>
            <a:r>
              <a:rPr lang="ru-RU" sz="2000" dirty="0"/>
              <a:t> %;</a:t>
            </a:r>
          </a:p>
          <a:p>
            <a:pPr marL="622300" indent="-350838" algn="just">
              <a:spcAft>
                <a:spcPts val="0"/>
              </a:spcAft>
              <a:buFontTx/>
              <a:buChar char="-"/>
            </a:pPr>
            <a:r>
              <a:rPr lang="ru-RU" sz="2000" dirty="0"/>
              <a:t>суммарный коэффициент гармонических составляющих напряжения, </a:t>
            </a:r>
            <a:r>
              <a:rPr lang="en-US" sz="2000" dirty="0"/>
              <a:t>K</a:t>
            </a:r>
            <a:r>
              <a:rPr lang="en-US" sz="2000" baseline="-25000" dirty="0"/>
              <a:t>U</a:t>
            </a:r>
            <a:r>
              <a:rPr lang="en-US" sz="2000" dirty="0"/>
              <a:t>,</a:t>
            </a:r>
            <a:r>
              <a:rPr lang="ru-RU" sz="2000" dirty="0"/>
              <a:t> %.</a:t>
            </a:r>
          </a:p>
          <a:p>
            <a:pPr marL="269875" indent="-269875" algn="just">
              <a:spcAft>
                <a:spcPts val="0"/>
              </a:spcAft>
            </a:pPr>
            <a:r>
              <a:rPr lang="ru-RU" sz="2000" dirty="0"/>
              <a:t>1.4.2 </a:t>
            </a:r>
            <a:r>
              <a:rPr lang="ru-RU" sz="2000" dirty="0" err="1"/>
              <a:t>Интергармонические</a:t>
            </a:r>
            <a:r>
              <a:rPr lang="ru-RU" sz="2000" dirty="0"/>
              <a:t> составляющие напряжения*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8273A-2024-4D5B-9F7C-498677F85893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333613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229600" y="6443663"/>
            <a:ext cx="4651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1628775"/>
            <a:chOff x="0" y="0"/>
            <a:chExt cx="9144000" cy="1412776"/>
          </a:xfrm>
        </p:grpSpPr>
        <p:pic>
          <p:nvPicPr>
            <p:cNvPr id="3082" name="Рисунок 3" descr="Рисунок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72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3" name="Object 4"/>
            <p:cNvGraphicFramePr>
              <a:graphicFrameLocks noChangeAspect="1"/>
            </p:cNvGraphicFramePr>
            <p:nvPr/>
          </p:nvGraphicFramePr>
          <p:xfrm>
            <a:off x="395288" y="260350"/>
            <a:ext cx="1223963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4180522" imgH="2663333" progId="CorelDRAW.Graphic.13">
                    <p:embed/>
                  </p:oleObj>
                </mc:Choice>
                <mc:Fallback>
                  <p:oleObj name="CorelDRAW" r:id="rId3" imgW="4180522" imgH="2663333" progId="CorelDRAW.Graphic.1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260350"/>
                          <a:ext cx="1223963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06725" y="115888"/>
            <a:ext cx="56880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682" y="1628775"/>
            <a:ext cx="8614097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Нормы качества электрической энергии</a:t>
            </a:r>
          </a:p>
          <a:p>
            <a:pPr>
              <a:spcAft>
                <a:spcPts val="0"/>
              </a:spcAft>
            </a:pPr>
            <a:r>
              <a:rPr lang="ru-RU" sz="2000" dirty="0"/>
              <a:t>1.5 Несимметрия напряжений в трехфазных системах:</a:t>
            </a:r>
          </a:p>
          <a:p>
            <a:pPr marL="622300" indent="-350838" algn="just">
              <a:spcAft>
                <a:spcPts val="0"/>
              </a:spcAft>
              <a:buFontTx/>
              <a:buChar char="-"/>
            </a:pPr>
            <a:r>
              <a:rPr lang="ru-RU" sz="2000" dirty="0"/>
              <a:t>коэффициент несимметрии напряжений по обратной последовательности</a:t>
            </a:r>
            <a:r>
              <a:rPr lang="en-US" sz="2000" dirty="0"/>
              <a:t>, K</a:t>
            </a:r>
            <a:r>
              <a:rPr lang="ru-RU" sz="2000" baseline="-25000" dirty="0"/>
              <a:t>2</a:t>
            </a:r>
            <a:r>
              <a:rPr lang="en-US" sz="2000" baseline="-25000" dirty="0"/>
              <a:t>U</a:t>
            </a:r>
            <a:r>
              <a:rPr lang="en-US" sz="2000" dirty="0"/>
              <a:t>, </a:t>
            </a:r>
            <a:r>
              <a:rPr lang="ru-RU" sz="2000" dirty="0"/>
              <a:t>%;</a:t>
            </a:r>
          </a:p>
          <a:p>
            <a:pPr marL="622300" indent="-350838" algn="just">
              <a:spcAft>
                <a:spcPts val="0"/>
              </a:spcAft>
              <a:buFontTx/>
              <a:buChar char="-"/>
            </a:pPr>
            <a:r>
              <a:rPr lang="ru-RU" sz="2000" dirty="0"/>
              <a:t>коэффициент несимметрии напряжений по нулевой последовательности</a:t>
            </a:r>
            <a:r>
              <a:rPr lang="en-US" sz="2000" dirty="0"/>
              <a:t> K</a:t>
            </a:r>
            <a:r>
              <a:rPr lang="ru-RU" sz="2000" baseline="-25000" dirty="0"/>
              <a:t>0</a:t>
            </a:r>
            <a:r>
              <a:rPr lang="en-US" sz="2000" baseline="-25000" dirty="0"/>
              <a:t>U</a:t>
            </a:r>
            <a:r>
              <a:rPr lang="en-US" sz="2000" dirty="0"/>
              <a:t>,</a:t>
            </a:r>
            <a:r>
              <a:rPr lang="ru-RU" sz="2000" dirty="0"/>
              <a:t> %.</a:t>
            </a:r>
          </a:p>
          <a:p>
            <a:pPr marL="269875" indent="-269875" algn="just">
              <a:spcAft>
                <a:spcPts val="0"/>
              </a:spcAft>
            </a:pPr>
            <a:r>
              <a:rPr lang="ru-RU" sz="2000" dirty="0"/>
              <a:t>2 Случайные события</a:t>
            </a:r>
          </a:p>
          <a:p>
            <a:pPr marL="269875" indent="-269875" algn="just">
              <a:spcAft>
                <a:spcPts val="0"/>
              </a:spcAft>
            </a:pPr>
            <a:r>
              <a:rPr lang="ru-RU" sz="2000" dirty="0"/>
              <a:t>2.1 Прерывания напряжения (длительность прерывания, </a:t>
            </a:r>
            <a:r>
              <a:rPr lang="ru-RU" sz="2000" dirty="0">
                <a:sym typeface="Symbol"/>
              </a:rPr>
              <a:t></a:t>
            </a:r>
            <a:r>
              <a:rPr lang="en-US" sz="2000" baseline="-25000" dirty="0"/>
              <a:t>t</a:t>
            </a:r>
            <a:r>
              <a:rPr lang="ru-RU" sz="2000" baseline="-25000" dirty="0" err="1"/>
              <a:t>пр</a:t>
            </a:r>
            <a:r>
              <a:rPr lang="ru-RU" sz="2000" dirty="0"/>
              <a:t>, с).</a:t>
            </a:r>
          </a:p>
          <a:p>
            <a:pPr marL="269875" indent="-269875" algn="just">
              <a:spcAft>
                <a:spcPts val="0"/>
              </a:spcAft>
            </a:pPr>
            <a:r>
              <a:rPr lang="ru-RU" sz="2000" dirty="0"/>
              <a:t>2.2 Провалы напряжения (глубина провала, </a:t>
            </a:r>
            <a:r>
              <a:rPr lang="ru-RU" sz="2000" dirty="0">
                <a:sym typeface="Symbol"/>
              </a:rPr>
              <a:t></a:t>
            </a:r>
            <a:r>
              <a:rPr lang="en-US" sz="2000" dirty="0"/>
              <a:t>U</a:t>
            </a:r>
            <a:r>
              <a:rPr lang="ru-RU" sz="2000" baseline="-25000" dirty="0"/>
              <a:t>п</a:t>
            </a:r>
            <a:r>
              <a:rPr lang="ru-RU" sz="2000" dirty="0"/>
              <a:t>, %, длительность провала, </a:t>
            </a:r>
            <a:r>
              <a:rPr lang="ru-RU" sz="2000" dirty="0">
                <a:sym typeface="Symbol"/>
              </a:rPr>
              <a:t></a:t>
            </a:r>
            <a:r>
              <a:rPr lang="en-US" sz="2000" baseline="-25000" dirty="0">
                <a:sym typeface="Symbol"/>
              </a:rPr>
              <a:t>t</a:t>
            </a:r>
            <a:r>
              <a:rPr lang="ru-RU" sz="2000" baseline="-25000" dirty="0">
                <a:sym typeface="Symbol"/>
              </a:rPr>
              <a:t>п</a:t>
            </a:r>
            <a:r>
              <a:rPr lang="ru-RU" sz="2000" dirty="0">
                <a:sym typeface="Symbol"/>
              </a:rPr>
              <a:t>, </a:t>
            </a:r>
            <a:r>
              <a:rPr lang="ru-RU" sz="2000" dirty="0"/>
              <a:t>с) и перенапряжения (коэффициент перенапряжения </a:t>
            </a:r>
            <a:r>
              <a:rPr lang="ru-RU" sz="2000" dirty="0" err="1"/>
              <a:t>К</a:t>
            </a:r>
            <a:r>
              <a:rPr lang="ru-RU" sz="2000" baseline="-25000" dirty="0" err="1"/>
              <a:t>пер</a:t>
            </a:r>
            <a:r>
              <a:rPr lang="en-US" sz="2000" baseline="-25000" dirty="0"/>
              <a:t>U</a:t>
            </a:r>
            <a:r>
              <a:rPr lang="ru-RU" sz="2000" dirty="0"/>
              <a:t>,</a:t>
            </a:r>
            <a:r>
              <a:rPr lang="en-US" sz="2000" dirty="0"/>
              <a:t> %</a:t>
            </a:r>
            <a:r>
              <a:rPr lang="ru-RU" sz="2000" dirty="0"/>
              <a:t>, длительность перенапряжения, </a:t>
            </a:r>
            <a:r>
              <a:rPr lang="ru-RU" sz="2000" dirty="0">
                <a:sym typeface="Symbol"/>
              </a:rPr>
              <a:t></a:t>
            </a:r>
            <a:r>
              <a:rPr lang="en-US" sz="2000" baseline="-25000" dirty="0"/>
              <a:t>t</a:t>
            </a:r>
            <a:r>
              <a:rPr lang="ru-RU" sz="2000" baseline="-25000" dirty="0"/>
              <a:t>пер</a:t>
            </a:r>
            <a:r>
              <a:rPr lang="ru-RU" sz="2000" dirty="0"/>
              <a:t>, с). </a:t>
            </a:r>
          </a:p>
          <a:p>
            <a:pPr>
              <a:spcAft>
                <a:spcPts val="0"/>
              </a:spcAft>
            </a:pPr>
            <a:r>
              <a:rPr lang="ru-RU" sz="2000" dirty="0"/>
              <a:t>2.3 Импульсные напряжения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8273A-2024-4D5B-9F7C-498677F85893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40537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229600" y="6443663"/>
            <a:ext cx="4651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1628775"/>
            <a:chOff x="0" y="0"/>
            <a:chExt cx="9144000" cy="1412776"/>
          </a:xfrm>
        </p:grpSpPr>
        <p:pic>
          <p:nvPicPr>
            <p:cNvPr id="3082" name="Рисунок 3" descr="Рисунок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72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3" name="Object 4"/>
            <p:cNvGraphicFramePr>
              <a:graphicFrameLocks noChangeAspect="1"/>
            </p:cNvGraphicFramePr>
            <p:nvPr/>
          </p:nvGraphicFramePr>
          <p:xfrm>
            <a:off x="395288" y="260350"/>
            <a:ext cx="1223963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4180522" imgH="2663333" progId="CorelDRAW.Graphic.13">
                    <p:embed/>
                  </p:oleObj>
                </mc:Choice>
                <mc:Fallback>
                  <p:oleObj name="CorelDRAW" r:id="rId3" imgW="4180522" imgH="2663333" progId="CorelDRAW.Graphic.13">
                    <p:embed/>
                    <p:pic>
                      <p:nvPicPr>
                        <p:cNvPr id="308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260350"/>
                          <a:ext cx="1223963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06725" y="115888"/>
            <a:ext cx="56880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376" y="1824946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2" algn="ctr"/>
            <a:r>
              <a:rPr lang="ru-RU" sz="2000" b="1" dirty="0"/>
              <a:t>ГОСТ 30804.4.30–2013 </a:t>
            </a:r>
          </a:p>
          <a:p>
            <a:pPr marL="271462" algn="just"/>
            <a:r>
              <a:rPr lang="ru-RU" sz="2000" dirty="0"/>
              <a:t>«Электрическая энергия. Совместимость технических средств электромагнитная. Методы измерений показателей качества электрической энергии»</a:t>
            </a:r>
            <a:r>
              <a:rPr lang="en-US" sz="2000" dirty="0"/>
              <a:t> (IEC 61000‒4‒30:2008</a:t>
            </a:r>
            <a:r>
              <a:rPr lang="ru-RU" sz="2000" dirty="0"/>
              <a:t>, </a:t>
            </a:r>
            <a:r>
              <a:rPr lang="en-US" sz="2000" dirty="0"/>
              <a:t>MOD</a:t>
            </a:r>
            <a:r>
              <a:rPr lang="ru-RU" sz="2000" dirty="0"/>
              <a:t>)</a:t>
            </a:r>
            <a:endParaRPr lang="ru-RU" sz="20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299994"/>
            <a:ext cx="2133600" cy="476250"/>
          </a:xfrm>
        </p:spPr>
        <p:txBody>
          <a:bodyPr/>
          <a:lstStyle/>
          <a:p>
            <a:pPr>
              <a:defRPr/>
            </a:pPr>
            <a:fld id="{DC58273A-2024-4D5B-9F7C-498677F85893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FE9DE6-C247-3C57-813A-607345B5B5C2}"/>
              </a:ext>
            </a:extLst>
          </p:cNvPr>
          <p:cNvSpPr/>
          <p:nvPr/>
        </p:nvSpPr>
        <p:spPr>
          <a:xfrm>
            <a:off x="251520" y="3502440"/>
            <a:ext cx="8892480" cy="2051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Настоящий стандарт устанавливает методы измерений показателей качества электрической энергии (КЭ) в электрических сетях систем электроснабжения переменного тока частотой 50 / 60 Гц и порядок оценки результатов измерений и устанавливает для каждого измеряемого показателя КЭ три класса характеристик процесса измерения — </a:t>
            </a:r>
            <a:r>
              <a:rPr lang="ru-RU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 S и В </a:t>
            </a:r>
            <a:r>
              <a:rPr lang="ru-RU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(далее — классы A, S, В). </a:t>
            </a:r>
            <a:endParaRPr lang="ru-RU" sz="2800" kern="100" dirty="0">
              <a:effectLst/>
              <a:latin typeface="Aptos" panose="020F0502020204030204" pitchFamily="34" charset="0"/>
              <a:ea typeface="Aptos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261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229600" y="6443663"/>
            <a:ext cx="4651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1628775"/>
            <a:chOff x="0" y="0"/>
            <a:chExt cx="9144000" cy="1412776"/>
          </a:xfrm>
        </p:grpSpPr>
        <p:pic>
          <p:nvPicPr>
            <p:cNvPr id="3082" name="Рисунок 3" descr="Рисунок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72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3" name="Object 4"/>
            <p:cNvGraphicFramePr>
              <a:graphicFrameLocks noChangeAspect="1"/>
            </p:cNvGraphicFramePr>
            <p:nvPr/>
          </p:nvGraphicFramePr>
          <p:xfrm>
            <a:off x="395288" y="260350"/>
            <a:ext cx="1223963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4180522" imgH="2663333" progId="CorelDRAW.Graphic.13">
                    <p:embed/>
                  </p:oleObj>
                </mc:Choice>
                <mc:Fallback>
                  <p:oleObj name="CorelDRAW" r:id="rId3" imgW="4180522" imgH="2663333" progId="CorelDRAW.Graphic.13">
                    <p:embed/>
                    <p:pic>
                      <p:nvPicPr>
                        <p:cNvPr id="308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260350"/>
                          <a:ext cx="1223963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06725" y="115888"/>
            <a:ext cx="56880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855" y="2177324"/>
            <a:ext cx="8892480" cy="339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А </a:t>
            </a:r>
            <a:endParaRPr lang="ru-RU" sz="2800" b="1" kern="100" dirty="0">
              <a:effectLst/>
              <a:latin typeface="Aptos" panose="020F0502020204030204" pitchFamily="34" charset="0"/>
              <a:ea typeface="Aptos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класс применяют, если необходимо проведение точных измерений, например, при проверке соответствия стандартам, устанавливающим нормы КЭ, при выполнении условий договоров, </a:t>
            </a:r>
            <a:endParaRPr lang="ru-RU" sz="2800" kern="100" dirty="0">
              <a:effectLst/>
              <a:latin typeface="Aptos" panose="020F0502020204030204" pitchFamily="34" charset="0"/>
              <a:ea typeface="Aptos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sz="20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предусматривающих возможность разрешения спорных вопросов путем измерений и т. д. Любые измерения показателя КЭ, проведенные двумя различными СИ, соответствующими требованиям класса А, должны при измерении одних и тех же сигналов обеспечивать получение воспроизводимых результатов с установленной для данного показателя неопределенностью.</a:t>
            </a:r>
            <a:endParaRPr lang="ru-RU" sz="2800" kern="100" dirty="0">
              <a:effectLst/>
              <a:latin typeface="Aptos" panose="020F0502020204030204" pitchFamily="34" charset="0"/>
              <a:ea typeface="Aptos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299994"/>
            <a:ext cx="2133600" cy="476250"/>
          </a:xfrm>
        </p:spPr>
        <p:txBody>
          <a:bodyPr/>
          <a:lstStyle/>
          <a:p>
            <a:pPr>
              <a:defRPr/>
            </a:pPr>
            <a:fld id="{DC58273A-2024-4D5B-9F7C-498677F85893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434061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8229600" y="6443663"/>
            <a:ext cx="465138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3078" name="Группа 1"/>
          <p:cNvGrpSpPr>
            <a:grpSpLocks/>
          </p:cNvGrpSpPr>
          <p:nvPr/>
        </p:nvGrpSpPr>
        <p:grpSpPr bwMode="auto">
          <a:xfrm>
            <a:off x="0" y="0"/>
            <a:ext cx="9144000" cy="1628775"/>
            <a:chOff x="0" y="0"/>
            <a:chExt cx="9144000" cy="1412776"/>
          </a:xfrm>
        </p:grpSpPr>
        <p:pic>
          <p:nvPicPr>
            <p:cNvPr id="3082" name="Рисунок 3" descr="Рисунок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72"/>
            <a:stretch>
              <a:fillRect/>
            </a:stretch>
          </p:blipFill>
          <p:spPr bwMode="auto">
            <a:xfrm>
              <a:off x="0" y="0"/>
              <a:ext cx="9144000" cy="141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083" name="Object 4"/>
            <p:cNvGraphicFramePr>
              <a:graphicFrameLocks noChangeAspect="1"/>
            </p:cNvGraphicFramePr>
            <p:nvPr/>
          </p:nvGraphicFramePr>
          <p:xfrm>
            <a:off x="395288" y="260350"/>
            <a:ext cx="1223963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3" imgW="4180522" imgH="2663333" progId="CorelDRAW.Graphic.13">
                    <p:embed/>
                  </p:oleObj>
                </mc:Choice>
                <mc:Fallback>
                  <p:oleObj name="CorelDRAW" r:id="rId3" imgW="4180522" imgH="2663333" progId="CorelDRAW.Graphic.13">
                    <p:embed/>
                    <p:pic>
                      <p:nvPicPr>
                        <p:cNvPr id="3083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8" y="260350"/>
                          <a:ext cx="1223963" cy="781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006725" y="115888"/>
            <a:ext cx="568801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БЕЛОРУССКИЙ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ГОСУДАРСТВЕННЫЙ </a:t>
            </a:r>
          </a:p>
          <a:p>
            <a:pPr>
              <a:defRPr/>
            </a:pPr>
            <a:r>
              <a:rPr lang="ru-RU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 МЕТРОЛОГИИ</a:t>
            </a:r>
            <a:endParaRPr lang="ru-RU" alt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168" y="1645444"/>
            <a:ext cx="8892480" cy="174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 S</a:t>
            </a:r>
            <a:endParaRPr lang="ru-RU" sz="2800" b="1" kern="100" dirty="0">
              <a:effectLst/>
              <a:latin typeface="Aptos" panose="020F0502020204030204" pitchFamily="34" charset="0"/>
              <a:ea typeface="Aptos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ru-RU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Данный класс применяют при проведении обследований и оценке КЭ с использованием статистических методов, в том числе при ограниченной номенклатуре показателей. Хотя интервалы времени измерений показателей КЭ для классов S и А одинаковы, требования к характеристикам процесса измерения класса S снижены.</a:t>
            </a:r>
            <a:endParaRPr lang="ru-RU" kern="100" dirty="0">
              <a:effectLst/>
              <a:latin typeface="Aptos" panose="020F0502020204030204" pitchFamily="34" charset="0"/>
              <a:ea typeface="Aptos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6256" y="6299994"/>
            <a:ext cx="2133600" cy="476250"/>
          </a:xfrm>
        </p:spPr>
        <p:txBody>
          <a:bodyPr/>
          <a:lstStyle/>
          <a:p>
            <a:pPr>
              <a:defRPr/>
            </a:pPr>
            <a:fld id="{DC58273A-2024-4D5B-9F7C-498677F85893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436666-FC10-47E0-C493-50FB648F0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861" y="3411310"/>
            <a:ext cx="6782981" cy="326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5259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6399</TotalTime>
  <Words>1533</Words>
  <PresentationFormat>Экран (4:3)</PresentationFormat>
  <Paragraphs>197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Aptos</vt:lpstr>
      <vt:lpstr>Arial</vt:lpstr>
      <vt:lpstr>Arial Black</vt:lpstr>
      <vt:lpstr>Calibri</vt:lpstr>
      <vt:lpstr>Symbol</vt:lpstr>
      <vt:lpstr>Tahoma</vt:lpstr>
      <vt:lpstr>Times New Roman</vt:lpstr>
      <vt:lpstr>Trebuchet MS</vt:lpstr>
      <vt:lpstr>Wingdings</vt:lpstr>
      <vt:lpstr>Оформление по умолчанию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2014-11-17T14:05:44Z</dcterms:created>
  <dcterms:modified xsi:type="dcterms:W3CDTF">2024-12-27T06:11:38Z</dcterms:modified>
</cp:coreProperties>
</file>