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60" r:id="rId5"/>
    <p:sldId id="264" r:id="rId6"/>
    <p:sldId id="263" r:id="rId7"/>
    <p:sldId id="271" r:id="rId8"/>
    <p:sldId id="282" r:id="rId9"/>
    <p:sldId id="268" r:id="rId10"/>
    <p:sldId id="283" r:id="rId11"/>
    <p:sldId id="274" r:id="rId12"/>
    <p:sldId id="284" r:id="rId13"/>
    <p:sldId id="269" r:id="rId14"/>
    <p:sldId id="285" r:id="rId15"/>
    <p:sldId id="275" r:id="rId16"/>
    <p:sldId id="286" r:id="rId17"/>
    <p:sldId id="288" r:id="rId18"/>
    <p:sldId id="290" r:id="rId19"/>
    <p:sldId id="291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1026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8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8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3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1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8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5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6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5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8428-1FF0-4F0B-9F9A-47F365A4EECF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67CC-BDB5-4E07-A588-547AF458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9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3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+mj-lt"/>
                <a:cs typeface="Times New Roman" panose="02020603050405020304" pitchFamily="18" charset="0"/>
              </a:rPr>
              <a:t>Перспективы разработки и производства стандартных образцов БелГИМ</a:t>
            </a:r>
          </a:p>
          <a:p>
            <a:pPr marL="0" indent="0" algn="ctr">
              <a:buNone/>
            </a:pPr>
            <a:endParaRPr lang="ru-RU" sz="4000" b="1" dirty="0">
              <a:latin typeface="+mj-lt"/>
            </a:endParaRPr>
          </a:p>
          <a:p>
            <a:pPr marL="0" indent="0" algn="ctr">
              <a:buNone/>
            </a:pPr>
            <a:endParaRPr lang="ru-RU" sz="4000" b="1" dirty="0">
              <a:latin typeface="+mj-lt"/>
            </a:endParaRPr>
          </a:p>
          <a:p>
            <a:pPr marL="0" indent="0" algn="ctr">
              <a:buNone/>
            </a:pPr>
            <a:endParaRPr lang="ru-RU" sz="4000" b="1" dirty="0">
              <a:latin typeface="+mj-lt"/>
            </a:endParaRPr>
          </a:p>
          <a:p>
            <a:pPr marL="0" indent="0" algn="ctr">
              <a:buNone/>
            </a:pPr>
            <a:r>
              <a:rPr lang="ru-RU" b="1" i="1" dirty="0">
                <a:latin typeface="+mj-lt"/>
                <a:cs typeface="Times New Roman" panose="02020603050405020304" pitchFamily="18" charset="0"/>
              </a:rPr>
              <a:t>ПИО </a:t>
            </a:r>
            <a:r>
              <a:rPr lang="ru-RU" b="1" i="1" dirty="0" err="1">
                <a:latin typeface="+mj-lt"/>
                <a:cs typeface="Times New Roman" panose="02020603050405020304" pitchFamily="18" charset="0"/>
              </a:rPr>
              <a:t>ФХиОИ</a:t>
            </a:r>
            <a:r>
              <a:rPr lang="ru-RU" b="1" i="1" dirty="0">
                <a:latin typeface="+mj-lt"/>
                <a:cs typeface="Times New Roman" panose="02020603050405020304" pitchFamily="18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0786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DDC1A1-8175-8A2D-A553-5BB79033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4981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измерений диаметра частиц в стабилизированных коллоидных растворах методом лазерной дифракции в диапазоне измерений от 0,1 до 10,0 мкм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BA8A35-D130-D0B7-AEBB-0C3A08BC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9228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 проект методики измерений диаметра частиц в стабилизированных коллоидных растворах методом лазерной дифракции в диапазоне измерений от 0,1 до 10,0 мкм с использованием средств измерений, входящих в эталонный комплекс метрологической оценки средств измерений параметров дисперсных сред. Данные о показателях точности измерений были получены из внутрилабораторного эксперимента, организованного и подвергнутого анализу в соответствии с СТБ ISO 5725-3. В ходе экспериментов использовались стандартные образцы размера частиц с сертифицированным значением диаметра частиц.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54EF9-0BB3-BC59-D510-5D95EEB7E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8" y="4934719"/>
            <a:ext cx="6469316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3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435280" cy="406531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метрологической экспертизы методики измерений и её утверждение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стабильности полученных стабилизированных коллоидных растворов полистирола в воде с целью установления срока годности СО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комплекта документов для утверждения типа СО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Ориентировочный срок завершения работ – 4 квартал 2025 года</a:t>
            </a:r>
          </a:p>
          <a:p>
            <a:pPr marL="0" indent="0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6035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проекты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602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Разработка СО белизны бумаги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создания стандартного образца бумаги продиктована тем, что измерение белизны бумаги должно выполняться прибором, в котором доля ультрафиолетовой части спектра в излучении, вызванная содержанием в образце флуоресцентных отбеливателей, должна быть скорректирована. В то время как поверка данного типа СИ проводится по мерам, изготовленным из молочного стекла и не учитывает данного влияния. Производство СО белизны бумаги, учитывающего флуоресцентную составляющую коэффициента энергетической яркости, позволит предприятиям самостоятельно осуществлять внутренний контроль, и тем самым обеспечит правильность измерения данного параметра.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завершена научно-исследовательская часть по разработке и внедрению метода обеспечения прослеживаемости показателей белизны в образцах бумаги, содержащих флуоресцентный отбеливатель, к Национальному эталону единицы белизны, разработан метод передачи единицы белизны рабочим СО. Работы планируется завершить во 2 квартале 2025 года. </a:t>
            </a:r>
          </a:p>
        </p:txBody>
      </p:sp>
    </p:spTree>
    <p:extLst>
      <p:ext uri="{BB962C8B-B14F-4D97-AF65-F5344CB8AC3E}">
        <p14:creationId xmlns:p14="http://schemas.microsoft.com/office/powerpoint/2010/main" val="225356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67374"/>
            <a:ext cx="8659015" cy="560263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СО состава стали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СО состава стали необходимы для ежедневной работы испытательных лабораторий, а также для метрологической оценки оптико-эмиссионных искровых, дуговых, лазерных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рентгенофлуоресцентных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спектрометров. На рынке представлено довольно большое количество стандартных образцов состава сталей, однако в некоторой степени они не соответствуют ежедневным потребностям лаборатории. Дело в том, что комплекты стандартных образцов состава сталей разрабатываются и используются с целью построения на спектрометрах индивидуальных градуировочных характеристик, в связи с чем имеют в составе экстремальные значения массовых долей химических элементов и полностью не соотносятся с какой-либо конкретной маркой стали, хотя, нужно признать, есть исключения. Однако современные спектрометры для рутинного анализа, имея встроенные производителем градуировки, как правило, требуют только небольшой корректировки с помощью стандартного образца близкого по содержанию с исследуемым материалом. Зачастую лабораториям при входном контроле необходимо только подтвердить соответствие той или иной марке стали, и использование наиболее похожих по составу стандартных образцов для настройки спектрометров является вынужденным компромиссом.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7F380B-E865-9CE1-8368-D2760872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235992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id="{16040872-207E-160D-EDF1-8A1669792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009" r="2204" b="960"/>
          <a:stretch/>
        </p:blipFill>
        <p:spPr>
          <a:xfrm>
            <a:off x="179512" y="188640"/>
            <a:ext cx="4427139" cy="633670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DE78FC-31B6-5DD2-BC8A-1694F7C9F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82" y="699578"/>
            <a:ext cx="4250146" cy="2729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9F5118-82B6-1B36-F1E7-233DFA30C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0" y="3645024"/>
            <a:ext cx="425014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097905"/>
            <a:ext cx="8568952" cy="2619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решения этой проблемы предлагается разработка стандартных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образцов состава сталей, которые бы полностью соответствовали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наиболее востребованным маркам сталей и могли применяться для проведения ежедневных рутинных анализов.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– обеспечить потребность в стандартных образцах</a:t>
            </a:r>
            <a:r>
              <a:rPr lang="ru-RU" sz="1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востребованные направления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проработке сейчас находится сталь типа 40Х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углеродистая сталь типов 30, 40, 30Х, 40Х,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30ХГСА, </a:t>
            </a:r>
            <a:r>
              <a:rPr lang="ru-RU" sz="1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09Г2С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легированная сталь типов 08Х18Н10, 12Х18Н10Т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82DA639-E4AC-5FEC-ECB2-A6FE9357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состава стали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797C2B31-74BD-A123-6D5A-9E2EBABD0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0" y="3834209"/>
            <a:ext cx="3407771" cy="2555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768A72-5663-730C-012E-9A3E6A712DCC}"/>
              </a:ext>
            </a:extLst>
          </p:cNvPr>
          <p:cNvSpPr txBox="1"/>
          <p:nvPr/>
        </p:nvSpPr>
        <p:spPr>
          <a:xfrm>
            <a:off x="3965104" y="3745979"/>
            <a:ext cx="47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состава стали. Представляет собой диск диаметров 20-50 мм толщиной 25-35 мм.</a:t>
            </a:r>
          </a:p>
        </p:txBody>
      </p:sp>
    </p:spTree>
    <p:extLst>
      <p:ext uri="{BB962C8B-B14F-4D97-AF65-F5344CB8AC3E}">
        <p14:creationId xmlns:p14="http://schemas.microsoft.com/office/powerpoint/2010/main" val="240067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67374"/>
                <a:ext cx="8659015" cy="560263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0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СО волновых чисел для инфракрасной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0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спектроскопии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Данный тип СО необходим для метрологической оценки спектрометров и спектрофотометров, работающих в инфракрасной области спектра. </a:t>
                </a:r>
                <a:endParaRPr lang="ru-RU" sz="1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 инфракрасной областью (ИК-область) подразумевают электромагнитное излучение в области длин волн от 0,8 до 1000 мкм. Область от 0,8 до 2,5 мкм рассматривается как ближняя ИК-область, область от 2,5 до 25 мкм относится к средней ИК-области спектра и область от 25 до 1000 мкм относится к дальней ИК-области. Наиболее часто используется средняя ИК-область.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Инфракрасные спектры (ИК-спектры) возникают вследствие поглощения энергии электромагнитного излучения при колебаниях ядер атомов в молекулах или ионах, и представляют собой зависимость пропускания или поглощения от длины волны (λ) или частоты колебаний (ν).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Поскольку частота колебаний в ИК-спектрах имеет большие числовые значения, обычно используют не частоты (ν), а волновые числа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1100040202020202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1800" kern="100">
                            <a:effectLst/>
                            <a:latin typeface="Cambria Math" panose="02040503050406030204" pitchFamily="18" charset="0"/>
                            <a:ea typeface="Aptos" panose="02110004020202020204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). </a:t>
                </a:r>
                <a:r>
                  <a:rPr lang="ru-RU" sz="1800" kern="100" dirty="0"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Волновое число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 kern="100">
                            <a:latin typeface="Cambria Math" panose="02040503050406030204" pitchFamily="18" charset="0"/>
                            <a:ea typeface="Aptos" panose="021100040202020202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1800" kern="100">
                            <a:latin typeface="Cambria Math" panose="02040503050406030204" pitchFamily="18" charset="0"/>
                            <a:ea typeface="Aptos" panose="02110004020202020204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ru-RU" sz="1800" kern="100" dirty="0"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) также связано с длиной волны функциональной зависимостью.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Таким образом, область 12500–4000 см</a:t>
                </a:r>
                <a:r>
                  <a:rPr lang="ru-RU" sz="1800" kern="100" baseline="300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−1</a:t>
                </a: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 относится к ближней ИК-области, область 4000–400 см</a:t>
                </a:r>
                <a:r>
                  <a:rPr lang="ru-RU" sz="1800" kern="100" baseline="300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−1</a:t>
                </a: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 – к средней, а область 400–10 см</a:t>
                </a:r>
                <a:r>
                  <a:rPr lang="ru-RU" sz="1800" kern="100" baseline="300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−1</a:t>
                </a: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110004020202020204"/>
                    <a:cs typeface="Times New Roman" panose="02020603050405020304" pitchFamily="18" charset="0"/>
                  </a:rPr>
                  <a:t> – к дальней ИК-области.</a:t>
                </a:r>
                <a:endParaRPr lang="ru-RU" sz="1200" kern="100" dirty="0">
                  <a:effectLst/>
                  <a:latin typeface="Aptos" panose="02110004020202020204"/>
                  <a:ea typeface="Aptos" panose="02110004020202020204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67374"/>
                <a:ext cx="8659015" cy="5602634"/>
              </a:xfrm>
              <a:blipFill>
                <a:blip r:embed="rId3"/>
                <a:stretch>
                  <a:fillRect l="-422" t="-544" r="-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7F380B-E865-9CE1-8368-D2760872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414336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82DA639-E4AC-5FEC-ECB2-A6FE9357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 волновых чисел для инфракрасной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спектроскопии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1B511D-9D90-CE80-2D19-93CA981D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2" t="9998" r="11604" b="17576"/>
          <a:stretch/>
        </p:blipFill>
        <p:spPr>
          <a:xfrm>
            <a:off x="254967" y="2178025"/>
            <a:ext cx="4113295" cy="28765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A5818E-57F5-BD0F-835A-26CEF73C559C}"/>
              </a:ext>
            </a:extLst>
          </p:cNvPr>
          <p:cNvSpPr txBox="1"/>
          <p:nvPr/>
        </p:nvSpPr>
        <p:spPr>
          <a:xfrm>
            <a:off x="4501979" y="1628800"/>
            <a:ext cx="4368262" cy="500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метрологического обеспечения спектрометров в средней ИК-области спектра, как правило, используют СО волновых чисел на основе пленки полистирола толщиной 30-50 мкм. 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Однако такие стандартные образцы имеют значительное ограничение: невозможность их использования с приставками нарушенного полного внутреннего отражения без нанесения повреждений поверхности пленки.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Спектрометры, в свою очередь, не во всех случаях комплектуются модулями или кюветными отделениями для работы в режиме пропускания, что вызывает сложности при проведении их метрологической оценки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528EB-AB12-F2AF-42EC-09D4335CB3BC}"/>
              </a:ext>
            </a:extLst>
          </p:cNvPr>
          <p:cNvSpPr txBox="1"/>
          <p:nvPr/>
        </p:nvSpPr>
        <p:spPr>
          <a:xfrm>
            <a:off x="254967" y="5301208"/>
            <a:ext cx="411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Стандартный образец волновых чисел</a:t>
            </a: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(НМИ, Китай)</a:t>
            </a:r>
          </a:p>
        </p:txBody>
      </p:sp>
    </p:spTree>
    <p:extLst>
      <p:ext uri="{BB962C8B-B14F-4D97-AF65-F5344CB8AC3E}">
        <p14:creationId xmlns:p14="http://schemas.microsoft.com/office/powerpoint/2010/main" val="328757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097905"/>
            <a:ext cx="8568952" cy="2619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ru-RU" sz="18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82DA639-E4AC-5FEC-ECB2-A6FE9357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 волновых чисел для инфракрасной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спектроскопии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F8034-4C93-90FE-5AD4-CCB390B0C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8258" r="15869" b="54627"/>
          <a:stretch/>
        </p:blipFill>
        <p:spPr>
          <a:xfrm>
            <a:off x="5234530" y="1484784"/>
            <a:ext cx="3809715" cy="2876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D1330D73-AB75-7D1F-76B8-D790445A79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1457" y="2308587"/>
              <a:ext cx="4911001" cy="31974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4159">
                      <a:extLst>
                        <a:ext uri="{9D8B030D-6E8A-4147-A177-3AD203B41FA5}">
                          <a16:colId xmlns:a16="http://schemas.microsoft.com/office/drawing/2014/main" val="949544555"/>
                        </a:ext>
                      </a:extLst>
                    </a:gridCol>
                    <a:gridCol w="1865395">
                      <a:extLst>
                        <a:ext uri="{9D8B030D-6E8A-4147-A177-3AD203B41FA5}">
                          <a16:colId xmlns:a16="http://schemas.microsoft.com/office/drawing/2014/main" val="936490438"/>
                        </a:ext>
                      </a:extLst>
                    </a:gridCol>
                    <a:gridCol w="2091447">
                      <a:extLst>
                        <a:ext uri="{9D8B030D-6E8A-4147-A177-3AD203B41FA5}">
                          <a16:colId xmlns:a16="http://schemas.microsoft.com/office/drawing/2014/main" val="1922835593"/>
                        </a:ext>
                      </a:extLst>
                    </a:gridCol>
                  </a:tblGrid>
                  <a:tr h="740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Позиция пика поглощения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Значение волнового числа и расширенная неопределённость (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=2)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(коэффициент разрешения: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4 см</m:t>
                                  </m:r>
                                </m:e>
                                <m:sup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Значение волнового числа и расширенная неопределённость (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=2)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(коэффициент разрешения: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0,5 см</m:t>
                                  </m:r>
                                </m:e>
                                <m:sup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4675367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3082</a:t>
                          </a:r>
                          <a:r>
                            <a:rPr lang="ru-RU" sz="1100">
                              <a:effectLst/>
                            </a:rPr>
                            <a:t>,26±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3082,42± 0,08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7431972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3060,21±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3060,08± 0,06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8783009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3026,15±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3025,80± 0,11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4163345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3001,84±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3001,40± 0,07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46116019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2849,93±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2849,47± 0,06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62998442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1601,31±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1601,15± 0,07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9282308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1583,21±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1582,93± 0,06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48375479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1154,55±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1154,63± 0,05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38601041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1069,21± 0,53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1069,32± 0,11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18037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1028,43±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1028,22± 0,06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673288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906,84±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906,51± 0,08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79628204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841,66± 0,68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841,72± 0,37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5903972"/>
                      </a:ext>
                    </a:extLst>
                  </a:tr>
                  <a:tr h="1241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539,96± 0,57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538,98± 0,27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74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D1330D73-AB75-7D1F-76B8-D790445A79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1457" y="2308587"/>
              <a:ext cx="4911001" cy="31974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4159">
                      <a:extLst>
                        <a:ext uri="{9D8B030D-6E8A-4147-A177-3AD203B41FA5}">
                          <a16:colId xmlns:a16="http://schemas.microsoft.com/office/drawing/2014/main" val="949544555"/>
                        </a:ext>
                      </a:extLst>
                    </a:gridCol>
                    <a:gridCol w="1865395">
                      <a:extLst>
                        <a:ext uri="{9D8B030D-6E8A-4147-A177-3AD203B41FA5}">
                          <a16:colId xmlns:a16="http://schemas.microsoft.com/office/drawing/2014/main" val="936490438"/>
                        </a:ext>
                      </a:extLst>
                    </a:gridCol>
                    <a:gridCol w="2091447">
                      <a:extLst>
                        <a:ext uri="{9D8B030D-6E8A-4147-A177-3AD203B41FA5}">
                          <a16:colId xmlns:a16="http://schemas.microsoft.com/office/drawing/2014/main" val="1922835593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Позиция пика поглощения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1634" t="-5072" r="-113725" b="-2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34884" t="-5072" r="-1163" b="-29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675367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3082</a:t>
                          </a:r>
                          <a:r>
                            <a:rPr lang="ru-RU" sz="1100">
                              <a:effectLst/>
                            </a:rPr>
                            <a:t>,26±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3082,42± 0,08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7431972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3060,21±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3060,08± 0,06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8783009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3026,15±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3025,80± 0,11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4163345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3001,84±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3001,40± 0,07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46116019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2849,93±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2849,47± 0,06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62998442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1601,31±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1601,15± 0,07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9282308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1583,21±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1582,93± 0,06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48375479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1154,55±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1154,63± 0,05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38601041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1069,21± 0,53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1069,32± 0,11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18037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1028,43±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1028,22± 0,06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673288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906,84± 0,52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906,51± 0,08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79628204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841,66± 0,68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841,72± 0,37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5903972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539,96± 0,57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538,98± 0,27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743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AFF570-F9B5-A1ED-35EA-A9E5EBBC6A7B}"/>
              </a:ext>
            </a:extLst>
          </p:cNvPr>
          <p:cNvSpPr txBox="1"/>
          <p:nvPr/>
        </p:nvSpPr>
        <p:spPr>
          <a:xfrm>
            <a:off x="5853115" y="4361350"/>
            <a:ext cx="2572543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Типичный спектр полистирола, используемый для проверки точности шкалы волновых чисел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8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097905"/>
            <a:ext cx="8568952" cy="2619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ru-RU" sz="18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82DA639-E4AC-5FEC-ECB2-A6FE9357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 волновых чисел для инфракрасной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спектроскопии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E1210-B425-F819-3569-37A154A37E4D}"/>
              </a:ext>
            </a:extLst>
          </p:cNvPr>
          <p:cNvSpPr txBox="1"/>
          <p:nvPr/>
        </p:nvSpPr>
        <p:spPr>
          <a:xfrm>
            <a:off x="426369" y="2184671"/>
            <a:ext cx="8363271" cy="27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</a:t>
            </a:r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Цель – расширение измерительных возможностей  БелГИМ. 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 учетом дооснащения лаборатории в 2025 году ИК-Фурье спектрометром с диапазоном измерений от 350 до 12500 см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-1</a:t>
            </a:r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планируется разработать СО волновых чисел для среднего ИК-диапазона (пленка полистирола 30-50 мкм). </a:t>
            </a:r>
            <a:endParaRPr lang="en-US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Данный стандартный образец является отправной точкой для разработки</a:t>
            </a:r>
            <a:b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 волновых чисел, предназначенных для метрологической оценки и контроля спектрометров, использующих методы нарушенного полного внутреннего отражения и диффузного отражения, а также СО волновых чисел </a:t>
            </a:r>
            <a:r>
              <a:rPr 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инфракрасной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спектроскопии в ближней ИК-области.</a:t>
            </a:r>
            <a:endParaRPr lang="ru-RU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7136DEA-6A11-78EE-482E-4BA395B9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Закона Республики Беларусь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обеспечении единства измерений»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B61BB-A418-6FF4-4287-7CA14C234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2060848"/>
            <a:ext cx="4038600" cy="460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образец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материала (вещества), достаточно однородный и стабильный в отношении его определенных свойств, значения которых установлены с показателями точности измерений, пригодными для использования его для измерений и метрологической прослеживаемости или оценки качественных свойств материала (вещества) в соответствии с предполагаемым назначением.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F37122C-581E-4B06-992A-8C87741F3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3443" y="2060848"/>
            <a:ext cx="4038600" cy="45872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типа стандартного образца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проведение работ по метрологической оценке, в ходе которых принимается решение об утверждении типа стандартного образца и о разрешении к применению стандартного образца утвержденного типа на территории Республики Беларусь.</a:t>
            </a:r>
          </a:p>
          <a:p>
            <a:pPr marL="0" indent="0" algn="just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Постановлением Государственного комитета по стандартизации  Республики Беларусь от 20.04.2021    № 38 «Об осуществлении метрологической оценки для утверждения типа средств измерений и стандартных образцов».</a:t>
            </a:r>
          </a:p>
        </p:txBody>
      </p:sp>
      <p:pic>
        <p:nvPicPr>
          <p:cNvPr id="4" name="Picture 13" descr="ÐÐ°ÑÑÐ¸Ð½ÐºÐ¸ Ð¿Ð¾ Ð·Ð°Ð¿ÑÐ¾ÑÑ ÑÐ¸Ð¼Ð¸Ñ Ð¼Ð¾Ð»ÐµÐºÑÐ»Ñ Ð¾Ð±Ð¾ÑÑÐ´Ð¾Ð²Ð°Ð½Ð¸Ðµ">
            <a:extLst>
              <a:ext uri="{FF2B5EF4-FFF2-40B4-BE49-F238E27FC236}">
                <a16:creationId xmlns:a16="http://schemas.microsoft.com/office/drawing/2014/main" id="{FD8E5C2A-2383-F72C-EEA8-D1AA7534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9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aseline="30000" dirty="0"/>
          </a:p>
          <a:p>
            <a:pPr marL="0" indent="0">
              <a:buNone/>
            </a:pPr>
            <a:endParaRPr lang="ru-RU" baseline="30000" dirty="0"/>
          </a:p>
          <a:p>
            <a:pPr marL="0" indent="0">
              <a:buNone/>
            </a:pPr>
            <a:endParaRPr lang="ru-RU" baseline="30000" dirty="0"/>
          </a:p>
          <a:p>
            <a:pPr marL="0" indent="0">
              <a:buNone/>
            </a:pPr>
            <a:r>
              <a:rPr lang="ru-RU" sz="4400" dirty="0"/>
              <a:t>                  </a:t>
            </a:r>
            <a:r>
              <a:rPr lang="ru-RU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</a:t>
            </a:r>
          </a:p>
          <a:p>
            <a:pPr marL="0" indent="0" algn="ctr"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   ВНИМАНИЕ !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6781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Областями применения стандартных образцов состава и свойств веществ и материалов в являются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06" y="1628800"/>
            <a:ext cx="847247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 в целях утверждения типа средства измерений или утверждения типа стандартного образца;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поверка, поверка, калибровка средств измерений;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метрологическая экспертиза единичных экземпляров средств измерений и единичных экземпляров стандартных образцов, предназначенных для применения при измерениях в сфере законодательной метрологии;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построения градуировочных характеристик средств измерений;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метрологического подтверждения пригодности методов выполнения измерений, контроля показателей точности (правильности и прецизионности) методов выполнения измерений;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приписывания значений другим стандартным образцам;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межлабораторных сличений/программ проверки квалификации.</a:t>
            </a:r>
            <a:r>
              <a:rPr lang="ru-RU" sz="1900" dirty="0"/>
              <a:t> </a:t>
            </a:r>
          </a:p>
        </p:txBody>
      </p:sp>
      <p:sp>
        <p:nvSpPr>
          <p:cNvPr id="4" name="AutoShape 9" descr="ÐÐ°ÑÑÐ¸Ð½ÐºÐ¸ Ð¿Ð¾ Ð·Ð°Ð¿ÑÐ¾ÑÑ ÐºÐ°ÑÑÐ¸Ð½ÐºÐ¸ ÑÐ¸Ð¼Ð¸Ñ Ð¼Ð¾Ð»ÐµÐºÑÐ»Ñ Ð¾Ð±Ð¾ÑÑÐ´Ð¾Ð²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9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БелГИМ является производителем следующих стандартных образцов утвержденного типа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состава газовых смесей (оксид углерода, диоксид углерода, водород, гелий, азот, кислород, аргон, метан, этан, этилен, пропан, пропилен, бутан, изобутан, изобутилен и др. углеводороды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имитаторы природного газа и сжиженных углеводородных газов; сероводород, диоксид серы, оксид азота, диоксид азота, аммиак, метилмеркаптан, этилмеркаптан, гексафторид серы (элегаз)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содержания влаги в зерне и зернопродуктах (массовая доля в ячмене и муке пшеничной)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белизны муки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удельной активности радионуклидов (рапс, люпин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Cs-137, Sr-90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К-40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овес (С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s-137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К-40), керамзит (К-40,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Ra-226, Th-232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300" b="1" dirty="0"/>
          </a:p>
          <a:p>
            <a:pPr marL="0" indent="0">
              <a:buNone/>
            </a:pP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24471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Метрологическая прослеживаемость при производстве и сертификации СО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 РБ 13-04 Национальный эталон единицы молярной доли компонентов в газовых смесях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 РБ 16-08 Национальный эталон единицы молярной доли компонентов природного газа в газовых смесях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18-10 Национальный эталон единицы молярной доли атмосферных экологически опасных компонентов SO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NO, NO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CO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 РБ 22-13 Национальный эталон единиц молярной доли и массовой концентрации компонентов сжиженных углеводородных газов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 РБ 40-18 Национальный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 единиц влаги в твердых веществах и материалах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 РБ 35-18 Национальный эталон единиц белизны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 РБ 37-18 Национальный эталон единицы активности радионуклидов</a:t>
            </a:r>
          </a:p>
          <a:p>
            <a:pPr algn="just"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0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проекты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6026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Разработка и производство стандартного образца 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размера частиц на основе стабилизированных 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коллоидных растворов полистирола в воде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 размера частиц необходимы для метрологической оценки анализаторов размера частиц и счетчиков частиц как в жидкостях, так и в аэрозолях.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В настоящее время проводятся работы по разработке стандартных образцов в субмикронном диапазоне от 100 до 500 нм, которые представляют собой стабилизированные коллоидные растворы частиц полистирола в воде.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В перспективе стоит разработка стандартных образцов с номинальным диаметром от 1 до 40 мкм.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В рамках проводимой НИР 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лаборатории БелГИМ был создан лабораторный комплекс для получения стабилизированных коллоидных растворов полистирола в воде и проведено освоение метода получения стабилизированных коллоидных растворов полистирола в воде. В состав лабораторного комплекса входят: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полумикровесы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EX225D, лабораторная центрифуга MPW-352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высокотемпературная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магнитная мешалка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подогревом MaXtir500,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вакуумный мембранный насос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Chemker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411, баллон с аргоном, пробирка Шленка в качестве реактора, стеклянный газовый коллектор и другая лабораторная посуда. Комплекс обеспечивает выполнение необходимых мероприятий по подготовке реактивов и посуды к синтезу, проведению эмульсионной полимеризации в присутствии инициатора, отмывке полученного материала от солей.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284546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134ABB7-CA52-DC72-B3DD-ACBD257D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комплекс для получения стабилизированных коллоидных растворов полистирола в воде</a:t>
            </a:r>
          </a:p>
        </p:txBody>
      </p:sp>
      <p:pic>
        <p:nvPicPr>
          <p:cNvPr id="19" name="Объект 4">
            <a:extLst>
              <a:ext uri="{FF2B5EF4-FFF2-40B4-BE49-F238E27FC236}">
                <a16:creationId xmlns:a16="http://schemas.microsoft.com/office/drawing/2014/main" id="{FFA5FCA8-0BAD-D24E-C442-30F82514D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7" y="2185094"/>
            <a:ext cx="4122512" cy="3091885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C853D0-F840-A58C-6CED-3E7BDB575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85093"/>
            <a:ext cx="4122512" cy="30918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01257-80EA-EA07-CF3F-AFC2278E2A42}"/>
              </a:ext>
            </a:extLst>
          </p:cNvPr>
          <p:cNvSpPr txBox="1"/>
          <p:nvPr/>
        </p:nvSpPr>
        <p:spPr>
          <a:xfrm>
            <a:off x="668152" y="5406409"/>
            <a:ext cx="3055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для синтеза стабилизированных коллоидных растворов полистирола в воде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D4D193-E063-2E34-16AE-BDE884063829}"/>
              </a:ext>
            </a:extLst>
          </p:cNvPr>
          <p:cNvSpPr txBox="1"/>
          <p:nvPr/>
        </p:nvSpPr>
        <p:spPr>
          <a:xfrm>
            <a:off x="4860032" y="5392944"/>
            <a:ext cx="369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Центрифуга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полумикровесы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6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134ABB7-CA52-DC72-B3DD-ACBD257D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Эталонный комплекс метрологического обеспечения средств измерений параметров дисперсных сред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57600F-97DE-23FD-C066-D4BD1F814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00" y="2060848"/>
            <a:ext cx="2480918" cy="1860688"/>
          </a:xfrm>
          <a:prstGeom prst="rect">
            <a:avLst/>
          </a:prstGeom>
        </p:spPr>
      </p:pic>
      <p:pic>
        <p:nvPicPr>
          <p:cNvPr id="11" name="Picture 2" descr="P1160378">
            <a:extLst>
              <a:ext uri="{FF2B5EF4-FFF2-40B4-BE49-F238E27FC236}">
                <a16:creationId xmlns:a16="http://schemas.microsoft.com/office/drawing/2014/main" id="{02A0C173-2F88-AEDD-27C6-3466F43388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>
            <a:fillRect/>
          </a:stretch>
        </p:blipFill>
        <p:spPr bwMode="auto">
          <a:xfrm>
            <a:off x="412633" y="2089299"/>
            <a:ext cx="2682135" cy="186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P1160379">
            <a:extLst>
              <a:ext uri="{FF2B5EF4-FFF2-40B4-BE49-F238E27FC236}">
                <a16:creationId xmlns:a16="http://schemas.microsoft.com/office/drawing/2014/main" id="{D77BB334-7DFB-103D-9135-FA5FB1388A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2" y="2060849"/>
            <a:ext cx="2412047" cy="18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9FD71D-8050-75D7-B29A-02DC9AAEEEE9}"/>
              </a:ext>
            </a:extLst>
          </p:cNvPr>
          <p:cNvSpPr txBox="1"/>
          <p:nvPr/>
        </p:nvSpPr>
        <p:spPr>
          <a:xfrm>
            <a:off x="6579252" y="3963059"/>
            <a:ext cx="2412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размера частиц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5C74E8-03AB-6942-ACFA-1CE892F2E6A6}"/>
              </a:ext>
            </a:extLst>
          </p:cNvPr>
          <p:cNvSpPr txBox="1"/>
          <p:nvPr/>
        </p:nvSpPr>
        <p:spPr>
          <a:xfrm>
            <a:off x="352731" y="3949987"/>
            <a:ext cx="258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размера частиц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-960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A1CCF-98D7-F3A0-EB12-6699D0981078}"/>
              </a:ext>
            </a:extLst>
          </p:cNvPr>
          <p:cNvSpPr txBox="1"/>
          <p:nvPr/>
        </p:nvSpPr>
        <p:spPr>
          <a:xfrm>
            <a:off x="3279010" y="3949987"/>
            <a:ext cx="2955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Счетчик частиц в жидкости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PAMAS SBSS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03E52-9AC6-0C00-8286-D6B9832F0281}"/>
              </a:ext>
            </a:extLst>
          </p:cNvPr>
          <p:cNvSpPr txBox="1"/>
          <p:nvPr/>
        </p:nvSpPr>
        <p:spPr>
          <a:xfrm>
            <a:off x="412633" y="4699559"/>
            <a:ext cx="8578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Характеризация полученных стабилизированных коллоидных растворов полистирола в воде проводится с помощью анализатора размера частиц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LA-960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основанном на принципе лазерной дифракции (статистического рассеяния света). Анализатор входит в состав эталонного комплекса метрологической оценки средств измерений параметров дисперсных сред.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63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ÐÐ°ÑÑÐ¸Ð½ÐºÐ¸ Ð¿Ð¾ Ð·Ð°Ð¿ÑÐ¾ÑÑ ÑÐ¸Ð¼Ð¸Ñ Ð¼Ð¾Ð»ÐµÐºÑÐ»Ñ Ð¾Ð±Ð¾ÑÑÐ´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7" y="187992"/>
            <a:ext cx="2034279" cy="18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id="{22B4B032-D4F3-CDCA-20CC-0936B5AD8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6" y="2204864"/>
            <a:ext cx="3186407" cy="4247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B60E3-0CE2-2375-918B-7401556640C5}"/>
              </a:ext>
            </a:extLst>
          </p:cNvPr>
          <p:cNvSpPr txBox="1"/>
          <p:nvPr/>
        </p:nvSpPr>
        <p:spPr>
          <a:xfrm>
            <a:off x="3581943" y="2054920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проведения исследований получены стабилизированные коллоидные растворы частиц полистирола в воде. В полученных образцах проведено измерение распределения частиц по размеру. Были обнаружены функциональные зависимости между размером частиц полистирола и однородностью их размера со следующими влияющими факторами: температура, концентрация поверхностно-активных веществ (ПАВ), концентрация инициатора, концентрация мономера, а также скорость и тип перемешивания. Полученные в ходе НИР результаты позволяют судить об удовлетворительном распределении частиц по размеру и подтверждают возможности метода эмульсионной полимеризации для получения стабилизированных водных коллоидных дисперсий на основе полистирола.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820F2-36DB-2CA8-4BA1-05F5985A9C43}"/>
              </a:ext>
            </a:extLst>
          </p:cNvPr>
          <p:cNvSpPr txBox="1"/>
          <p:nvPr/>
        </p:nvSpPr>
        <p:spPr>
          <a:xfrm>
            <a:off x="3779912" y="11244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448213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1904</Words>
  <PresentationFormat>Экран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Times New Roman</vt:lpstr>
      <vt:lpstr>Тема Office</vt:lpstr>
      <vt:lpstr>Презентация PowerPoint</vt:lpstr>
      <vt:lpstr>Из Закона Республики Беларусь  «Об обеспечении единства измерений»:</vt:lpstr>
      <vt:lpstr>Областями применения стандартных образцов состава и свойств веществ и материалов в являются:</vt:lpstr>
      <vt:lpstr>В настоящий момент БелГИМ является производителем следующих стандартных образцов утвержденного типа:</vt:lpstr>
      <vt:lpstr>Метрологическая прослеживаемость при производстве и сертификации СО</vt:lpstr>
      <vt:lpstr>Текущие проекты</vt:lpstr>
      <vt:lpstr>Лабораторный комплекс для получения стабилизированных коллоидных растворов полистирола в воде</vt:lpstr>
      <vt:lpstr>Эталонный комплекс метрологического обеспечения средств измерений параметров дисперсных сред</vt:lpstr>
      <vt:lpstr>Презентация PowerPoint</vt:lpstr>
      <vt:lpstr>Методика измерений диаметра частиц в стабилизированных коллоидных растворах методом лазерной дифракции в диапазоне измерений от 0,1 до 10,0 мкм</vt:lpstr>
      <vt:lpstr>Планируемые работы</vt:lpstr>
      <vt:lpstr>Текущие проекты</vt:lpstr>
      <vt:lpstr>Перспективы</vt:lpstr>
      <vt:lpstr>Презентация PowerPoint</vt:lpstr>
      <vt:lpstr>СО состава стали</vt:lpstr>
      <vt:lpstr>Перспективы</vt:lpstr>
      <vt:lpstr>СО волновых чисел для инфракрасной  спектроскопии</vt:lpstr>
      <vt:lpstr>СО волновых чисел для инфракрасной  спектроскопии</vt:lpstr>
      <vt:lpstr>СО волновых чисел для инфракрасной  спектроскопии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2018-12-10T18:52:25Z</dcterms:created>
  <dcterms:modified xsi:type="dcterms:W3CDTF">2024-12-27T06:36:21Z</dcterms:modified>
</cp:coreProperties>
</file>