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6" r:id="rId1"/>
  </p:sldMasterIdLst>
  <p:notesMasterIdLst>
    <p:notesMasterId r:id="rId10"/>
  </p:notesMasterIdLst>
  <p:sldIdLst>
    <p:sldId id="262" r:id="rId2"/>
    <p:sldId id="263" r:id="rId3"/>
    <p:sldId id="264" r:id="rId4"/>
    <p:sldId id="266" r:id="rId5"/>
    <p:sldId id="267" r:id="rId6"/>
    <p:sldId id="268" r:id="rId7"/>
    <p:sldId id="270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182"/>
    <a:srgbClr val="003296"/>
    <a:srgbClr val="003264"/>
    <a:srgbClr val="0053A4"/>
    <a:srgbClr val="066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74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F4212-9700-43D2-8891-07B1BD370599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A3EF4-DF3B-4F3A-8180-7F8E98E82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48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A3EF4-DF3B-4F3A-8180-7F8E98E8223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020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14913"/>
            <a:ext cx="9144000" cy="209504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73FF-20B0-4CF4-AD75-491E2C46818F}" type="datetime1">
              <a:rPr lang="ru-RU" smtClean="0"/>
              <a:t>27.12.2024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白罗斯国家计量学学院  </a:t>
            </a:r>
            <a:r>
              <a:rPr lang="en-GB" altLang="zh-CN"/>
              <a:t>The Belarusian State Institute of Metrology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2A28-2A7F-4C84-A518-7CE4054F0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926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8009-F6DE-43AF-9839-8906B4EF1D86}" type="datetime1">
              <a:rPr lang="ru-RU" smtClean="0"/>
              <a:t>27.12.2024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白罗斯国家计量学学院  </a:t>
            </a:r>
            <a:r>
              <a:rPr lang="en-GB"/>
              <a:t>The Belarusian State Institute of Metrology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2A28-2A7F-4C84-A518-7CE4054F0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7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9548" y="365125"/>
            <a:ext cx="6762951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D9EA-21F1-4D58-9CAE-7666C332618F}" type="datetime1">
              <a:rPr lang="ru-RU" smtClean="0"/>
              <a:t>27.12.2024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白罗斯国家计量学学院  </a:t>
            </a:r>
            <a:r>
              <a:rPr lang="en-GB"/>
              <a:t>The Belarusian State Institute of Metrology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2A28-2A7F-4C84-A518-7CE4054F0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78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9DF2034-9A3A-424C-F9A9-9D962065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282CF13E-FB70-0B92-3D08-A35053677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C330-7D2B-4CE4-9711-06B039FA484F}" type="datetime1">
              <a:rPr lang="ru-RU" smtClean="0"/>
              <a:t>27.12.2024</a:t>
            </a:fld>
            <a:endParaRPr lang="ru-RU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020DA123-BAC0-27EF-A92E-8A85F17EF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白罗斯国家计量学学院</a:t>
            </a:r>
            <a:r>
              <a:rPr lang="ru-RU" altLang="zh-CN"/>
              <a:t> </a:t>
            </a:r>
            <a:br>
              <a:rPr lang="ru-RU" altLang="zh-CN"/>
            </a:br>
            <a:r>
              <a:rPr lang="en-US" altLang="zh-CN" sz="1100"/>
              <a:t>The Belarusian State Institute of Metrology</a:t>
            </a:r>
            <a:endParaRPr lang="ru-RU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1F15E180-A20B-50A7-F374-7C29DB504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2A28-2A7F-4C84-A518-7CE4054F0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53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E21D3-8779-4D83-BFF5-512D25723BDF}" type="datetime1">
              <a:rPr lang="ru-RU" smtClean="0"/>
              <a:t>27.12.2024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白罗斯国家计量学学院  </a:t>
            </a:r>
            <a:r>
              <a:rPr lang="en-GB" altLang="zh-CN"/>
              <a:t>The Belarusian State Institute of Metrology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2A28-2A7F-4C84-A518-7CE4054F0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69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3762-C00F-4C90-A527-61FC9C02380F}" type="datetime1">
              <a:rPr lang="ru-RU" smtClean="0"/>
              <a:t>27.12.2024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白罗斯国家计量学学院  </a:t>
            </a:r>
            <a:r>
              <a:rPr lang="en-GB" altLang="zh-CN"/>
              <a:t>The Belarusian State Institute of Metrology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2A28-2A7F-4C84-A518-7CE4054F0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019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17A9-2442-4DD2-84D5-771D58F6EF89}" type="datetime1">
              <a:rPr lang="ru-RU" smtClean="0"/>
              <a:t>27.12.2024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白罗斯国家计量学学院  </a:t>
            </a:r>
            <a:r>
              <a:rPr lang="en-GB" altLang="zh-CN"/>
              <a:t>The Belarusian State Institute of Metrology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2A28-2A7F-4C84-A518-7CE4054F0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12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8BDA-2C9D-4560-A195-2EC028B43313}" type="datetime1">
              <a:rPr lang="ru-RU" smtClean="0"/>
              <a:t>27.12.2024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白罗斯国家计量学学院  </a:t>
            </a:r>
            <a:r>
              <a:rPr lang="en-GB" altLang="zh-CN"/>
              <a:t>The Belarusian State Institute of Metrology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2A28-2A7F-4C84-A518-7CE4054F0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33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F6AE-06E0-4294-85E4-D5D4DE4C2D45}" type="datetime1">
              <a:rPr lang="ru-RU" smtClean="0"/>
              <a:t>27.12.2024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白罗斯国家计量学学院  </a:t>
            </a:r>
            <a:r>
              <a:rPr lang="en-GB" altLang="zh-CN"/>
              <a:t>The Belarusian State Institute of Metrology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2A28-2A7F-4C84-A518-7CE4054F0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56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547" y="457200"/>
            <a:ext cx="30394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ECB7-603A-4D05-AE58-562E0359AC95}" type="datetime1">
              <a:rPr lang="ru-RU" smtClean="0"/>
              <a:t>27.12.2024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白罗斯国家计量学学院  </a:t>
            </a:r>
            <a:r>
              <a:rPr lang="en-GB" altLang="zh-CN"/>
              <a:t>The Belarusian State Institute of Metrology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2A28-2A7F-4C84-A518-7CE4054F0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68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4" y="457200"/>
            <a:ext cx="299135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2304-3387-40D3-B9E9-76BB56960879}" type="datetime1">
              <a:rPr lang="ru-RU" smtClean="0"/>
              <a:t>27.12.2024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白罗斯国家计量学学院  </a:t>
            </a:r>
            <a:r>
              <a:rPr lang="en-GB" altLang="zh-CN"/>
              <a:t>The Belarusian State Institute of Metrology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2A28-2A7F-4C84-A518-7CE4054F0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13360" y="365125"/>
            <a:ext cx="95404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293BC88C-794C-4D84-A32C-001AE68F910A}" type="datetime1">
              <a:rPr lang="ru-RU" smtClean="0"/>
              <a:t>27.12.2024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白罗斯国家计量学学院</a:t>
            </a:r>
            <a:r>
              <a:rPr lang="ru-RU" altLang="zh-CN" dirty="0"/>
              <a:t> </a:t>
            </a:r>
            <a:br>
              <a:rPr lang="ru-RU" altLang="zh-CN" dirty="0"/>
            </a:br>
            <a:r>
              <a:rPr lang="en-US" altLang="zh-CN" sz="1100" dirty="0"/>
              <a:t>The Belarusian State Institute of Metrology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792A28-2A7F-4C84-A518-7CE4054F00B8}" type="slidenum">
              <a:rPr lang="ru-RU" smtClean="0"/>
              <a:t>‹#›</a:t>
            </a:fld>
            <a:endParaRPr lang="ru-RU"/>
          </a:p>
        </p:txBody>
      </p:sp>
      <p:pic>
        <p:nvPicPr>
          <p:cNvPr id="2050" name="Picture 2" descr="БелГИМ | Minsk">
            <a:extLst>
              <a:ext uri="{FF2B5EF4-FFF2-40B4-BE49-F238E27FC236}">
                <a16:creationId xmlns:a16="http://schemas.microsoft.com/office/drawing/2014/main" id="{2ECF9B81-A81E-0B94-5A63-E79577FAC6C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62"/>
          <a:stretch/>
        </p:blipFill>
        <p:spPr bwMode="auto">
          <a:xfrm>
            <a:off x="98860" y="365125"/>
            <a:ext cx="1500449" cy="857283"/>
          </a:xfrm>
          <a:prstGeom prst="rect">
            <a:avLst/>
          </a:prstGeom>
          <a:noFill/>
          <a:effectLst>
            <a:reflection blurRad="6350" stA="18000" endPos="55000" dist="889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5A1BE5C-E698-A738-0CD4-7160FAA9486F}"/>
              </a:ext>
            </a:extLst>
          </p:cNvPr>
          <p:cNvSpPr/>
          <p:nvPr userDrawn="1"/>
        </p:nvSpPr>
        <p:spPr>
          <a:xfrm>
            <a:off x="98860" y="125692"/>
            <a:ext cx="11994280" cy="15336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rgbClr val="0053A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AB89B6C-1DE6-64AC-DE3C-905D23907614}"/>
              </a:ext>
            </a:extLst>
          </p:cNvPr>
          <p:cNvSpPr/>
          <p:nvPr userDrawn="1"/>
        </p:nvSpPr>
        <p:spPr>
          <a:xfrm>
            <a:off x="98860" y="6189972"/>
            <a:ext cx="11994280" cy="15336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rgbClr val="0053A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68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E6B8B375-8D86-8AA1-A88A-E7F008C65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4230" y="1133061"/>
            <a:ext cx="8946135" cy="5042657"/>
          </a:xfr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08317207-8B45-76A1-05EE-35DE2576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360" y="293078"/>
            <a:ext cx="10166604" cy="83998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3200" b="1" i="1" dirty="0">
                <a:solidFill>
                  <a:srgbClr val="00418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Перспективы развития термометрии </a:t>
            </a:r>
            <a:br>
              <a:rPr lang="ru-RU" sz="3200" b="1" i="1" dirty="0">
                <a:solidFill>
                  <a:srgbClr val="00418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3200" b="1" i="1" dirty="0">
                <a:solidFill>
                  <a:srgbClr val="00418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Республике Беларуси</a:t>
            </a:r>
            <a:br>
              <a:rPr lang="ru-RU" altLang="ru-RU" sz="3600" b="1" dirty="0">
                <a:solidFill>
                  <a:srgbClr val="002060"/>
                </a:solidFill>
              </a:rPr>
            </a:br>
            <a:endParaRPr lang="ru-RU" sz="360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E4249F-9F29-369E-5B6D-F62DC140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269" y="6271846"/>
            <a:ext cx="11967223" cy="586154"/>
          </a:xfrm>
        </p:spPr>
        <p:txBody>
          <a:bodyPr/>
          <a:lstStyle/>
          <a:p>
            <a:pPr algn="ctr" eaLnBrk="1" hangingPunct="1">
              <a:defRPr/>
            </a:pPr>
            <a:endParaRPr lang="ru-RU" alt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температурных и теплофизических измерений </a:t>
            </a:r>
            <a:r>
              <a:rPr lang="ru-RU" altLang="ru-RU" sz="1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БелГИМ</a:t>
            </a:r>
            <a:r>
              <a:rPr lang="ru-RU" altLang="ru-RU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А.Г. Давидовская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565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08317207-8B45-76A1-05EE-35DE2576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360" y="293077"/>
            <a:ext cx="10166604" cy="121216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b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направления деятельности производственно-исследовательского отдела температурных и теплофизических измерений:</a:t>
            </a:r>
            <a:br>
              <a:rPr lang="ru-RU" altLang="ru-RU" sz="3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br>
              <a:rPr lang="ru-RU" altLang="ru-RU" sz="3600" b="1" dirty="0">
                <a:solidFill>
                  <a:srgbClr val="004182"/>
                </a:solidFill>
              </a:rPr>
            </a:br>
            <a:endParaRPr lang="ru-RU" sz="3600" dirty="0">
              <a:solidFill>
                <a:srgbClr val="004182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E4249F-9F29-369E-5B6D-F62DC140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269" y="6271846"/>
            <a:ext cx="11967223" cy="586154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ПИО температурных и теплофизических измерений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6E10F9-5B48-F766-4ADE-AB207F2D884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6438" y="1712876"/>
            <a:ext cx="1147352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22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Исследование, поддержание, хранение и сличения Национальных эталонов единиц: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2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– температуры – кельвин НЭ РБ 2-95;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2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– энергии сгорания – джоуль НЭ РБ</a:t>
            </a:r>
            <a:r>
              <a:rPr lang="en-US" altLang="ru-RU" sz="22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20-13</a:t>
            </a:r>
            <a:r>
              <a:rPr lang="ru-RU" altLang="ru-RU" sz="22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2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– теплопроводности НЭ РБ </a:t>
            </a:r>
            <a:r>
              <a:rPr lang="en-US" altLang="ru-RU" sz="22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23-14</a:t>
            </a:r>
            <a:r>
              <a:rPr lang="ru-RU" altLang="ru-RU" sz="22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22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Метрологическая оценка средств измерений температуры</a:t>
            </a:r>
            <a:br>
              <a:rPr lang="ru-RU" altLang="ru-RU" sz="22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теплофизических величин:</a:t>
            </a:r>
            <a:r>
              <a:rPr lang="en-US" altLang="ru-RU" sz="22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ru-RU" sz="22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2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altLang="ru-RU" sz="22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поверка:        2023 г. – 144 619 шт. , 2024 г. – 136 599 шт. ;</a:t>
            </a:r>
            <a:endParaRPr lang="en-US" altLang="ru-RU" sz="2200" b="1" dirty="0">
              <a:solidFill>
                <a:srgbClr val="0041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2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– калибровка: 2023  г. – 3881 шт.     , 2024 г. – 4 028 шт.     ;</a:t>
            </a:r>
          </a:p>
          <a:p>
            <a:pPr algn="just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2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– испытания в целях утверждения типа средств измерений;</a:t>
            </a:r>
            <a:endParaRPr lang="en-US" altLang="ru-RU" sz="2200" b="1" dirty="0">
              <a:solidFill>
                <a:srgbClr val="0041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2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– метрологическая экспертиза в целях утверждения типа средств измерений;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2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– сличения результатов измерений</a:t>
            </a:r>
            <a:r>
              <a:rPr lang="en-US" altLang="ru-RU" sz="22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2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 – </a:t>
            </a:r>
            <a:r>
              <a:rPr lang="en-US" altLang="ru-RU" sz="22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altLang="ru-RU" sz="22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шт. </a:t>
            </a:r>
            <a:r>
              <a:rPr lang="en-US" altLang="ru-RU" sz="22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2024 г. –</a:t>
            </a:r>
            <a:r>
              <a:rPr lang="en-US" altLang="ru-RU" sz="22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15 </a:t>
            </a:r>
            <a:r>
              <a:rPr lang="ru-RU" altLang="ru-RU" sz="22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22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экспертизе технических нормативных правовых актов по обеспечению единства измерений: 2023</a:t>
            </a:r>
            <a:r>
              <a:rPr lang="en-US" altLang="ru-RU" sz="22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– 98 </a:t>
            </a:r>
            <a:r>
              <a:rPr lang="ru-RU" altLang="ru-RU" sz="20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ТНПА</a:t>
            </a:r>
            <a:r>
              <a:rPr lang="ru-RU" altLang="ru-RU" sz="22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2024 г. – 124 </a:t>
            </a:r>
            <a:r>
              <a:rPr lang="ru-RU" altLang="ru-RU" sz="20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ТНПА</a:t>
            </a:r>
            <a:endParaRPr lang="en-US" altLang="ru-RU" sz="2000" b="1" dirty="0">
              <a:solidFill>
                <a:srgbClr val="0041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22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3A190B-64EC-F635-B60D-D0F625E42A20}"/>
              </a:ext>
            </a:extLst>
          </p:cNvPr>
          <p:cNvSpPr/>
          <p:nvPr/>
        </p:nvSpPr>
        <p:spPr>
          <a:xfrm>
            <a:off x="3001617" y="3787857"/>
            <a:ext cx="2544417" cy="3143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A5215A4-1B40-B4A0-21C3-2083A1EA9583}"/>
              </a:ext>
            </a:extLst>
          </p:cNvPr>
          <p:cNvSpPr/>
          <p:nvPr/>
        </p:nvSpPr>
        <p:spPr>
          <a:xfrm>
            <a:off x="5703964" y="3791518"/>
            <a:ext cx="2544417" cy="3143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FF63E93-55FE-5DE1-9271-FF84930E1238}"/>
              </a:ext>
            </a:extLst>
          </p:cNvPr>
          <p:cNvSpPr/>
          <p:nvPr/>
        </p:nvSpPr>
        <p:spPr>
          <a:xfrm>
            <a:off x="3001617" y="4145358"/>
            <a:ext cx="2544417" cy="3143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646314F-2321-6AAD-0B41-DF96A60F5959}"/>
              </a:ext>
            </a:extLst>
          </p:cNvPr>
          <p:cNvSpPr/>
          <p:nvPr/>
        </p:nvSpPr>
        <p:spPr>
          <a:xfrm>
            <a:off x="5703964" y="4145358"/>
            <a:ext cx="2464905" cy="3143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EE0187E-758D-9721-930B-3AB715ACA531}"/>
              </a:ext>
            </a:extLst>
          </p:cNvPr>
          <p:cNvSpPr/>
          <p:nvPr/>
        </p:nvSpPr>
        <p:spPr>
          <a:xfrm>
            <a:off x="3578340" y="5801619"/>
            <a:ext cx="2259243" cy="3143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6ED83C7-F571-11BE-2D06-0C8FC6FC2449}"/>
              </a:ext>
            </a:extLst>
          </p:cNvPr>
          <p:cNvSpPr/>
          <p:nvPr/>
        </p:nvSpPr>
        <p:spPr>
          <a:xfrm>
            <a:off x="6003235" y="5792160"/>
            <a:ext cx="2405269" cy="3143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2F7F99-4037-7FE2-FAC7-E6D7DA57C40C}"/>
              </a:ext>
            </a:extLst>
          </p:cNvPr>
          <p:cNvSpPr/>
          <p:nvPr/>
        </p:nvSpPr>
        <p:spPr>
          <a:xfrm>
            <a:off x="5703964" y="5135152"/>
            <a:ext cx="1928191" cy="3143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1F87C5C-C05E-2330-B0E1-709AAB165D99}"/>
              </a:ext>
            </a:extLst>
          </p:cNvPr>
          <p:cNvSpPr/>
          <p:nvPr/>
        </p:nvSpPr>
        <p:spPr>
          <a:xfrm>
            <a:off x="7805530" y="5123931"/>
            <a:ext cx="2034209" cy="3143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390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08317207-8B45-76A1-05EE-35DE2576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360" y="293077"/>
            <a:ext cx="10166604" cy="90267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ru-RU" altLang="ru-RU" sz="2800" b="1" i="1" dirty="0">
                <a:solidFill>
                  <a:srgbClr val="00418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Расширение области аккредитации на поверку измерителей тепловой (инфракрасной) облученности ТКА-ИТО:</a:t>
            </a:r>
            <a:br>
              <a:rPr lang="ru-RU" altLang="ru-RU" sz="36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E4249F-9F29-369E-5B6D-F62DC140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269" y="6271846"/>
            <a:ext cx="11967223" cy="586154"/>
          </a:xfrm>
        </p:spPr>
        <p:txBody>
          <a:bodyPr/>
          <a:lstStyle/>
          <a:p>
            <a:pPr algn="ctr" eaLnBrk="1" hangingPunct="1">
              <a:defRPr/>
            </a:pPr>
            <a:endParaRPr lang="ru-RU" alt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ПИО температурных и теплофизических измерений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6E10F9-5B48-F766-4ADE-AB207F2D884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908432" y="1372438"/>
            <a:ext cx="6128823" cy="5252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700" kern="1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Прибор предназначен для измерения плотности теплового потока излучения (или интенсивности теплового облучения, энергетической освещенности, облученности) в инфракрасной области спектра, а также для оценки экспозиционной дозы теплового облучения персонала в производственных и жилых помещениях, обусловленного влиянием локальных и общих источников тепла.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700" kern="100" dirty="0">
                <a:solidFill>
                  <a:srgbClr val="004182"/>
                </a:solidFill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Диапазон измерений от 10 до 3500 </a:t>
            </a:r>
            <a:r>
              <a:rPr lang="ru-RU" sz="1700" kern="1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Вт/м</a:t>
            </a:r>
            <a:r>
              <a:rPr lang="ru-RU" sz="1700" kern="100" baseline="300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700" kern="1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Пределы допускаемой абсолютной погрешности измерений, Вт/м</a:t>
            </a:r>
            <a:r>
              <a:rPr lang="ru-RU" sz="1700" kern="100" baseline="300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2 </a:t>
            </a:r>
            <a:r>
              <a:rPr lang="ru-RU" sz="1700" kern="1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: ±(2,0 + 0,08</a:t>
            </a:r>
            <a:r>
              <a:rPr lang="en-US" sz="1700" kern="100" dirty="0">
                <a:solidFill>
                  <a:srgbClr val="004182"/>
                </a:solidFill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·</a:t>
            </a:r>
            <a:r>
              <a:rPr lang="ru-RU" sz="1700" kern="1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ИВ)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700" kern="100" dirty="0">
                <a:solidFill>
                  <a:srgbClr val="004182"/>
                </a:solidFill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Приборы</a:t>
            </a:r>
            <a:r>
              <a:rPr lang="ru-RU" sz="1700" kern="1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 применяются для контрольно-надзорных проверок и профилактических замеров как в жилых, так и в производственных помещениях. Основные сферы использования - проведение аттестаций, инспекций, надзорных мероприятий, обеспечение безопасных условий труда и др.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7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Поверка:        2024</a:t>
            </a:r>
            <a:r>
              <a:rPr lang="en-US" altLang="ru-RU" sz="17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– 33 шт.  </a:t>
            </a:r>
            <a:endParaRPr lang="ru-RU" sz="1500" kern="100" dirty="0">
              <a:solidFill>
                <a:srgbClr val="004182"/>
              </a:solidFill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endParaRPr lang="ru-RU" sz="18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BFB02C-C390-63A4-C82F-961931760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084" y="1357532"/>
            <a:ext cx="4266348" cy="482830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006540B-35C5-0874-E211-1EDDAFB9D5C6}"/>
              </a:ext>
            </a:extLst>
          </p:cNvPr>
          <p:cNvSpPr/>
          <p:nvPr/>
        </p:nvSpPr>
        <p:spPr>
          <a:xfrm>
            <a:off x="7295323" y="5781546"/>
            <a:ext cx="1501268" cy="267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880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08317207-8B45-76A1-05EE-35DE2576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786" y="362930"/>
            <a:ext cx="10166604" cy="90267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ru-RU" altLang="ru-RU" sz="2800" b="1" i="1" dirty="0">
                <a:solidFill>
                  <a:srgbClr val="00418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2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Расширение области аккредитации на поверку средств измерений теплофизических параметров веществ – температуры плавления:</a:t>
            </a:r>
            <a:br>
              <a:rPr lang="ru-RU" altLang="ru-RU" sz="2400" b="1" dirty="0">
                <a:solidFill>
                  <a:srgbClr val="00B0F0"/>
                </a:solidFill>
              </a:rPr>
            </a:b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E4249F-9F29-369E-5B6D-F62DC140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269" y="6271846"/>
            <a:ext cx="11967223" cy="586154"/>
          </a:xfrm>
        </p:spPr>
        <p:txBody>
          <a:bodyPr/>
          <a:lstStyle/>
          <a:p>
            <a:pPr algn="ctr" eaLnBrk="1" hangingPunct="1">
              <a:defRPr/>
            </a:pPr>
            <a:endParaRPr lang="ru-RU" alt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ПИО температурных и теплофизических измерений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6E10F9-5B48-F766-4ADE-AB207F2D884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18852" y="1406087"/>
            <a:ext cx="536764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kern="1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Прибор предназначен для определения температуры плавления веществ.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kern="100" dirty="0">
                <a:solidFill>
                  <a:srgbClr val="004182"/>
                </a:solidFill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Диапазон измерений от 20 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</a:rPr>
              <a:t>С </a:t>
            </a:r>
            <a:r>
              <a:rPr lang="ru-RU" sz="1800" kern="100" dirty="0">
                <a:solidFill>
                  <a:srgbClr val="004182"/>
                </a:solidFill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до 300 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</a:rPr>
              <a:t>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kern="1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Пределы допускаемой абсолютной погрешности измерений</a:t>
            </a:r>
            <a:r>
              <a:rPr lang="ru-RU" sz="1800" kern="100" dirty="0">
                <a:solidFill>
                  <a:srgbClr val="004182"/>
                </a:solidFill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: 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</a:rPr>
              <a:t> (0,4 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</a:rPr>
              <a:t>С – 0,7 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</a:rPr>
              <a:t>С)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kern="1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Приборы применяются в химико-аналитических лабораториях предприятий химической, нефте-химической,</a:t>
            </a:r>
            <a:r>
              <a:rPr lang="en-US" sz="1800" kern="1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ru-RU" sz="1800" kern="1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фармацевтической, пищевой промышленности</a:t>
            </a:r>
            <a:r>
              <a:rPr lang="en-US" sz="1800" kern="1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4182"/>
                </a:solidFill>
                <a:ea typeface="Calibri" panose="020F0502020204030204" pitchFamily="34" charset="0"/>
              </a:rPr>
              <a:t>Стандартный образец температуры плавления</a:t>
            </a:r>
            <a:r>
              <a:rPr lang="ru-RU" sz="1800" dirty="0">
                <a:solidFill>
                  <a:srgbClr val="004182"/>
                </a:solidFill>
                <a:latin typeface="Aptos" panose="02110004020202020204"/>
                <a:ea typeface="Calibri" panose="020F0502020204030204" pitchFamily="34" charset="0"/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Calibri" panose="020F0502020204030204" pitchFamily="34" charset="0"/>
              </a:rPr>
              <a:t>- </a:t>
            </a:r>
            <a:r>
              <a:rPr lang="ru-RU" sz="1800" dirty="0" err="1">
                <a:solidFill>
                  <a:srgbClr val="004182"/>
                </a:solidFill>
                <a:effectLst/>
                <a:latin typeface="Aptos" panose="02110004020202020204"/>
                <a:ea typeface="Calibri" panose="020F0502020204030204" pitchFamily="34" charset="0"/>
              </a:rPr>
              <a:t>бензофенона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47 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 – 49 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</a:rPr>
              <a:t>С 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Calibri" panose="020F0502020204030204" pitchFamily="34" charset="0"/>
              </a:rPr>
              <a:t>- ванилина 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81 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 – 83 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Calibri" panose="020F0502020204030204" pitchFamily="34" charset="0"/>
              </a:rPr>
              <a:t>- фенацетина 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134 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 – 136 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Calibri" panose="020F0502020204030204" pitchFamily="34" charset="0"/>
              </a:rPr>
              <a:t>- сульфаниламида 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164 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 – 167 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Calibri" panose="020F0502020204030204" pitchFamily="34" charset="0"/>
              </a:rPr>
              <a:t>- кофеина 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235 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 – 238 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rgbClr val="004182"/>
                </a:solidFill>
                <a:effectLst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>
                <a:solidFill>
                  <a:srgbClr val="00418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др.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6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Метрологическая оценка: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6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en-US" altLang="ru-RU" sz="16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– 16 шт.   ,  2024</a:t>
            </a:r>
            <a:r>
              <a:rPr lang="en-US" altLang="ru-RU" sz="16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– 28 шт.   </a:t>
            </a:r>
            <a:endParaRPr lang="ru-RU" sz="1600" dirty="0">
              <a:solidFill>
                <a:srgbClr val="004182"/>
              </a:solidFill>
              <a:latin typeface="Aptos" panose="02110004020202020204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kern="100" dirty="0">
              <a:solidFill>
                <a:srgbClr val="004182"/>
              </a:solidFill>
              <a:ea typeface="Aptos" panose="02110004020202020204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effectLst/>
              <a:latin typeface="Aptos" panose="02110004020202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D436BE-B728-EF6D-8577-255BF749D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174" y="1346452"/>
            <a:ext cx="4896678" cy="471641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8DFBAB9-6ECD-1BA6-5FE2-7FA1D751D752}"/>
              </a:ext>
            </a:extLst>
          </p:cNvPr>
          <p:cNvSpPr/>
          <p:nvPr/>
        </p:nvSpPr>
        <p:spPr>
          <a:xfrm>
            <a:off x="6771860" y="5816977"/>
            <a:ext cx="1477617" cy="3143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C98A43A-3EBD-1F61-3021-6C185BC1FFEA}"/>
              </a:ext>
            </a:extLst>
          </p:cNvPr>
          <p:cNvSpPr/>
          <p:nvPr/>
        </p:nvSpPr>
        <p:spPr>
          <a:xfrm>
            <a:off x="8388625" y="5808994"/>
            <a:ext cx="1477617" cy="3143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111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08317207-8B45-76A1-05EE-35DE2576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360" y="293077"/>
            <a:ext cx="10166604" cy="90267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ru-RU" altLang="ru-RU" sz="2800" b="1" i="1" dirty="0">
                <a:solidFill>
                  <a:srgbClr val="00418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Метрологическая экспертиза в целях утверждения типа единичного экземпляра, Испытания в целях утверждения типа тепловизоров:</a:t>
            </a:r>
            <a:br>
              <a:rPr lang="ru-RU" altLang="ru-RU" sz="24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E4249F-9F29-369E-5B6D-F62DC140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269" y="6271846"/>
            <a:ext cx="11967223" cy="586154"/>
          </a:xfrm>
        </p:spPr>
        <p:txBody>
          <a:bodyPr/>
          <a:lstStyle/>
          <a:p>
            <a:pPr algn="ctr" eaLnBrk="1" hangingPunct="1">
              <a:defRPr/>
            </a:pPr>
            <a:endParaRPr lang="ru-RU" alt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ПИО температурных и теплофизических измерений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6E10F9-5B48-F766-4ADE-AB207F2D884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1411" y="1482347"/>
            <a:ext cx="6045081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kern="1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В Государственный реестр СИ в 2024 г. в</a:t>
            </a:r>
            <a:r>
              <a:rPr lang="ru-RU" sz="1600" kern="100" dirty="0">
                <a:solidFill>
                  <a:srgbClr val="004182"/>
                </a:solidFill>
                <a:ea typeface="Aptos" panose="02110004020202020204"/>
                <a:cs typeface="Times New Roman" panose="02020603050405020304" pitchFamily="18" charset="0"/>
              </a:rPr>
              <a:t>несены следующие типы тепловизоров: </a:t>
            </a:r>
            <a:r>
              <a:rPr lang="ru-RU" sz="1600" kern="1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Тепловизор </a:t>
            </a:r>
            <a:r>
              <a:rPr lang="en-US" sz="1600" kern="1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DT 9887</a:t>
            </a:r>
            <a:r>
              <a:rPr lang="ru-RU" sz="1600" kern="1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 (Китай), Тепловизор </a:t>
            </a:r>
            <a:r>
              <a:rPr lang="en-US" sz="1600" kern="1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NEC </a:t>
            </a:r>
            <a:r>
              <a:rPr lang="en-US" sz="1600" kern="100" dirty="0" err="1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InfReC</a:t>
            </a:r>
            <a:r>
              <a:rPr lang="en-US" sz="1600" kern="1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 R550Pro-D</a:t>
            </a:r>
            <a:r>
              <a:rPr lang="ru-RU" sz="1600" kern="1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 (Япония), Тепловизоры </a:t>
            </a:r>
            <a:r>
              <a:rPr lang="en-US" sz="1600" kern="1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Testo 865</a:t>
            </a:r>
            <a:r>
              <a:rPr lang="ru-RU" sz="1600" kern="1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,</a:t>
            </a:r>
            <a:r>
              <a:rPr lang="en-US" sz="1600" kern="1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 868</a:t>
            </a:r>
            <a:r>
              <a:rPr lang="ru-RU" sz="1600" kern="1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,</a:t>
            </a:r>
            <a:r>
              <a:rPr lang="en-US" sz="1600" kern="1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 871</a:t>
            </a:r>
            <a:r>
              <a:rPr lang="ru-RU" sz="1600" kern="1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,</a:t>
            </a:r>
            <a:r>
              <a:rPr lang="en-US" sz="1600" kern="1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 872</a:t>
            </a:r>
            <a:r>
              <a:rPr lang="ru-RU" sz="1600" kern="1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,</a:t>
            </a:r>
            <a:r>
              <a:rPr lang="en-US" sz="1600" kern="1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 883</a:t>
            </a:r>
            <a:r>
              <a:rPr lang="ru-RU" sz="1600" kern="1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, </a:t>
            </a:r>
            <a:r>
              <a:rPr lang="en-US" sz="1600" kern="1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890</a:t>
            </a:r>
            <a:r>
              <a:rPr lang="ru-RU" sz="1600" kern="1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 (Германия).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kern="1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Тепловизор предназначен для бесконтактного (дистанционного) наблюдения, измерения и регистрации</a:t>
            </a:r>
            <a:r>
              <a:rPr lang="ru-RU" sz="1600" kern="100" dirty="0">
                <a:solidFill>
                  <a:srgbClr val="004182"/>
                </a:solidFill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ru-RU" sz="1600" kern="1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пространственного/ пространственно-временного распределения радиационной температуры объектов, находящихся в поле зрения камеры, путем формирования временной последовательности термограмм и определения температуры поверхности объекта по известным коэффициентам излучения и параметрам съемки.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kern="1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Область применения: машиностроение, металлообработка и другие отрасли промышленности, коммунальное хозяйство.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kern="100" dirty="0">
                <a:solidFill>
                  <a:srgbClr val="004182"/>
                </a:solidFill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Диапазон измерений от минус 35 </a:t>
            </a:r>
            <a:r>
              <a:rPr lang="ru-RU" sz="16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16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</a:rPr>
              <a:t>С </a:t>
            </a:r>
            <a:r>
              <a:rPr lang="ru-RU" sz="1600" kern="100" dirty="0">
                <a:solidFill>
                  <a:srgbClr val="004182"/>
                </a:solidFill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до 1200 </a:t>
            </a:r>
            <a:r>
              <a:rPr lang="ru-RU" sz="16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16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</a:rPr>
              <a:t>С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kern="1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Пределы допускаемой абсолютной погрешности при измерении температуры от 2 </a:t>
            </a:r>
            <a:r>
              <a:rPr lang="ru-RU" sz="16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16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</a:rPr>
              <a:t>С </a:t>
            </a:r>
            <a:r>
              <a:rPr lang="ru-RU" sz="1600" kern="100" dirty="0">
                <a:solidFill>
                  <a:srgbClr val="004182"/>
                </a:solidFill>
                <a:effectLst/>
                <a:latin typeface="Aptos" panose="02110004020202020204"/>
                <a:ea typeface="Aptos" panose="02110004020202020204"/>
                <a:cs typeface="Times New Roman" panose="02020603050405020304" pitchFamily="18" charset="0"/>
              </a:rPr>
              <a:t>до 5 </a:t>
            </a:r>
            <a:r>
              <a:rPr lang="ru-RU" sz="16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1600" dirty="0">
                <a:solidFill>
                  <a:srgbClr val="004182"/>
                </a:solidFill>
                <a:effectLst/>
                <a:latin typeface="Aptos" panose="02110004020202020204"/>
                <a:ea typeface="Times New Roman" panose="02020603050405020304" pitchFamily="18" charset="0"/>
              </a:rPr>
              <a:t>С.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6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Поверка:        2023</a:t>
            </a:r>
            <a:r>
              <a:rPr lang="en-US" altLang="ru-RU" sz="16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– 79 шт.   , 2024</a:t>
            </a:r>
            <a:r>
              <a:rPr lang="en-US" altLang="ru-RU" sz="16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– 98 шт.   , </a:t>
            </a:r>
            <a:endParaRPr lang="ru-RU" sz="1600" dirty="0">
              <a:solidFill>
                <a:srgbClr val="004182"/>
              </a:solidFill>
              <a:latin typeface="Aptos" panose="02110004020202020204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6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Калибровка: 2023</a:t>
            </a:r>
            <a:r>
              <a:rPr lang="en-US" altLang="ru-RU" sz="16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– 121 шт.  , 2024</a:t>
            </a:r>
            <a:r>
              <a:rPr lang="en-US" altLang="ru-RU" sz="16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rgbClr val="004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– 146 шт.</a:t>
            </a:r>
            <a:endParaRPr lang="ru-RU" sz="1600" dirty="0">
              <a:solidFill>
                <a:srgbClr val="004182"/>
              </a:solidFill>
              <a:effectLst/>
              <a:latin typeface="Aptos" panose="02110004020202020204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E8765A-A565-E2BD-7C51-BA98CE0B5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8" y="1482347"/>
            <a:ext cx="5935903" cy="469316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D1C725-5918-2375-57D9-3A178F7D213F}"/>
              </a:ext>
            </a:extLst>
          </p:cNvPr>
          <p:cNvSpPr/>
          <p:nvPr/>
        </p:nvSpPr>
        <p:spPr>
          <a:xfrm>
            <a:off x="7341193" y="5449304"/>
            <a:ext cx="1537251" cy="3143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669021B-02DE-9EE5-5792-04EA1C2F293B}"/>
              </a:ext>
            </a:extLst>
          </p:cNvPr>
          <p:cNvSpPr/>
          <p:nvPr/>
        </p:nvSpPr>
        <p:spPr>
          <a:xfrm>
            <a:off x="8984973" y="5446512"/>
            <a:ext cx="1477617" cy="3143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F8E59C-FC45-CACC-B345-0D3EAE6B34BC}"/>
              </a:ext>
            </a:extLst>
          </p:cNvPr>
          <p:cNvSpPr/>
          <p:nvPr/>
        </p:nvSpPr>
        <p:spPr>
          <a:xfrm>
            <a:off x="7341193" y="5809068"/>
            <a:ext cx="1537251" cy="267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DAA09B-811F-8797-CA57-0DE819C38D75}"/>
              </a:ext>
            </a:extLst>
          </p:cNvPr>
          <p:cNvSpPr/>
          <p:nvPr/>
        </p:nvSpPr>
        <p:spPr>
          <a:xfrm>
            <a:off x="8984973" y="5809068"/>
            <a:ext cx="1590261" cy="267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888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08317207-8B45-76A1-05EE-35DE2576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786" y="362930"/>
            <a:ext cx="10166604" cy="120745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ru-RU" altLang="ru-RU" sz="2800" b="1" i="1" dirty="0">
                <a:solidFill>
                  <a:srgbClr val="00418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2400" b="1" i="1" dirty="0">
                <a:solidFill>
                  <a:srgbClr val="00418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Модернизация Национального эталона единицы </a:t>
            </a:r>
            <a:br>
              <a:rPr lang="ru-RU" altLang="ru-RU" sz="2400" b="1" i="1" dirty="0">
                <a:solidFill>
                  <a:srgbClr val="00418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2400" b="1" i="1" dirty="0">
                <a:solidFill>
                  <a:srgbClr val="00418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температуры – кельвин (2024-2025 гг.)</a:t>
            </a:r>
            <a:br>
              <a:rPr lang="ru-RU" altLang="ru-RU" sz="2400" b="1" dirty="0">
                <a:solidFill>
                  <a:srgbClr val="004182"/>
                </a:solidFill>
              </a:rPr>
            </a:br>
            <a:endParaRPr lang="ru-RU" sz="2400" dirty="0">
              <a:solidFill>
                <a:srgbClr val="004182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E4249F-9F29-369E-5B6D-F62DC140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269" y="6271846"/>
            <a:ext cx="11967223" cy="586154"/>
          </a:xfrm>
        </p:spPr>
        <p:txBody>
          <a:bodyPr/>
          <a:lstStyle/>
          <a:p>
            <a:pPr algn="ctr" eaLnBrk="1" hangingPunct="1">
              <a:defRPr/>
            </a:pPr>
            <a:endParaRPr lang="ru-RU" alt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ПИО температурных и теплофизических измерений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" name="Picture 14">
            <a:extLst>
              <a:ext uri="{FF2B5EF4-FFF2-40B4-BE49-F238E27FC236}">
                <a16:creationId xmlns:a16="http://schemas.microsoft.com/office/drawing/2014/main" id="{0312626F-5BDB-E05D-AFAD-F6BB1AC438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9" y="2007703"/>
            <a:ext cx="7340076" cy="417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421A3D64-C20C-A2A2-2226-61BAA8B2B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9344" y="1504122"/>
            <a:ext cx="4288707" cy="467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defRPr/>
            </a:pPr>
            <a:r>
              <a:rPr lang="ru-RU" sz="1300" b="1" dirty="0">
                <a:solidFill>
                  <a:srgbClr val="00326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Диапазон воспроизведения температур от минус от минус 38,8344 °С до плюс 1084,62 °С</a:t>
            </a:r>
            <a:r>
              <a:rPr lang="ru-RU" sz="1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zh-CN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ампулы реперных точек Международной</a:t>
            </a:r>
          </a:p>
          <a:p>
            <a:pPr marL="342900" indent="-342900"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zh-CN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температурной шкалы 1990 года (МТШ-90): 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zh-CN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тройной точки ртути (минус 38,8344 ºC);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zh-CN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тройной точки воды (0,01 ºC);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zh-CN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точки плавления галлия (29,7646 ºC);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zh-CN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точки затвердевания индия (156,5965 ºC);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zh-CN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олова (231,928 ºC); 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zh-CN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цинка (419,527 ºC);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zh-CN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алюминия (660,323 ºC);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zh-CN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серебра (961,78 ºC);</a:t>
            </a:r>
          </a:p>
          <a:p>
            <a:pPr algn="l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затвердевание меди (1084, 62 </a:t>
            </a:r>
            <a:r>
              <a:rPr lang="ru-RU" altLang="zh-CN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ºC).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zh-CN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точка кипения азота (-195,798 </a:t>
            </a:r>
            <a:r>
              <a:rPr lang="ru-RU" altLang="zh-CN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ºC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вторичная реперная точка;</a:t>
            </a:r>
            <a:endParaRPr lang="ru-RU" altLang="zh-CN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zh-CN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термостатирующие устройства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zh-CN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воспроизведения и поддержания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zh-CN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реперных точек;</a:t>
            </a:r>
          </a:p>
          <a:p>
            <a:pPr marL="342900" indent="-342900"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zh-CN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платиновых термометров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zh-CN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сопротивления – рабочие эталоны;</a:t>
            </a:r>
          </a:p>
          <a:p>
            <a:pPr marL="342900" indent="-342900"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zh-CN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прецизионный термометрический мост </a:t>
            </a:r>
            <a:r>
              <a:rPr lang="en-US" altLang="zh-CN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altLang="zh-CN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18;</a:t>
            </a:r>
          </a:p>
          <a:p>
            <a:pPr marL="342900" indent="-342900"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zh-CN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эталонных мер электрического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zh-CN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сопротивления</a:t>
            </a:r>
            <a:r>
              <a:rPr lang="en-US" altLang="zh-CN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altLang="zh-CN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 100, 1000 Ом.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FBDAE8-F2A3-22B0-0AF0-506E675DAA02}"/>
              </a:ext>
            </a:extLst>
          </p:cNvPr>
          <p:cNvSpPr/>
          <p:nvPr/>
        </p:nvSpPr>
        <p:spPr>
          <a:xfrm>
            <a:off x="9049605" y="1670880"/>
            <a:ext cx="133347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DCD952-BABC-E6E0-B71C-B275860743FD}"/>
              </a:ext>
            </a:extLst>
          </p:cNvPr>
          <p:cNvSpPr/>
          <p:nvPr/>
        </p:nvSpPr>
        <p:spPr>
          <a:xfrm>
            <a:off x="7729330" y="3843130"/>
            <a:ext cx="250797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029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08317207-8B45-76A1-05EE-35DE2576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786" y="362931"/>
            <a:ext cx="10166604" cy="69061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Участие в сличениях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E4249F-9F29-369E-5B6D-F62DC140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269" y="6271846"/>
            <a:ext cx="11967223" cy="586154"/>
          </a:xfrm>
        </p:spPr>
        <p:txBody>
          <a:bodyPr/>
          <a:lstStyle/>
          <a:p>
            <a:pPr algn="ctr" eaLnBrk="1" hangingPunct="1">
              <a:defRPr/>
            </a:pPr>
            <a:endParaRPr lang="ru-RU" alt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ПИО температурных и теплофизических измерений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D71F8D5A-75CE-909A-4829-2E87F1648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1410" y="990154"/>
            <a:ext cx="7967064" cy="101865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tabLst>
                <a:tab pos="1105535" algn="l"/>
              </a:tabLst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Региональные ключевые сличения национальных эталонов единицы температуры в тройной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точке ртути КООМЕТ  (COOMET.T-K9.1, тема КООМЕТ 704/RU-a/16)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MD, BY, GE, KZ, DE. 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5D860B-7B94-3907-AB59-FA86DD0F3D83}"/>
              </a:ext>
            </a:extLst>
          </p:cNvPr>
          <p:cNvSpPr txBox="1"/>
          <p:nvPr/>
        </p:nvSpPr>
        <p:spPr>
          <a:xfrm>
            <a:off x="2658584" y="2427380"/>
            <a:ext cx="7600122" cy="566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Сличения ампул тройной точки воды тема  КООМЕТ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882/RU/23</a:t>
            </a:r>
          </a:p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Участники: RU, BY, UZ</a:t>
            </a:r>
            <a:endParaRPr lang="ru-RU" sz="15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EEF41E3-8ECA-D9A7-E692-993350E510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473" y="990154"/>
            <a:ext cx="1628019" cy="51721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AD5DE83-F51F-B96E-43A4-321B8A26F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92" y="2008807"/>
            <a:ext cx="2137926" cy="15674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C77E349-2DCD-0CBE-F4B0-7F5825D0A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00" y="3749187"/>
            <a:ext cx="2170518" cy="24241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309A108-54FF-A1C0-70C8-62DBD42DBAC4}"/>
              </a:ext>
            </a:extLst>
          </p:cNvPr>
          <p:cNvSpPr txBox="1"/>
          <p:nvPr/>
        </p:nvSpPr>
        <p:spPr>
          <a:xfrm>
            <a:off x="2491411" y="3979597"/>
            <a:ext cx="7967061" cy="2133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«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личения в области измерений энергии сгорания чистых органических веществ» КООМЕТ (тема КООМЕТ 873/RU-a/23)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Участники: NIM КНР;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БелГИМ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ФГУП «ВНИИМ им. Д.И. Менделеева», РФ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Заявленные «С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личения в области измерений энергии сгорания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высокочистой бензойной кислоты»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КООМЕТ 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(тема КООМЕТ 897/RU/24)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Участники: NIM (Национальный институт метрологии Китая), КНР;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БелГИМ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(Белорусский государственный институт метрологии), Беларусь, ФГУП «ВНИИМ им. Д.И. Менделеева», РФ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326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08317207-8B45-76A1-05EE-35DE2576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212" y="1630017"/>
            <a:ext cx="10166604" cy="282271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ru-RU" altLang="ru-RU" sz="2800" b="1" i="1" dirty="0">
                <a:solidFill>
                  <a:srgbClr val="00418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7200" b="1" i="1" dirty="0">
                <a:solidFill>
                  <a:srgbClr val="00418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Благодарю за внимание!</a:t>
            </a:r>
            <a:br>
              <a:rPr lang="ru-RU" altLang="ru-RU" sz="2400" b="1" dirty="0">
                <a:solidFill>
                  <a:srgbClr val="004182"/>
                </a:solidFill>
              </a:rPr>
            </a:br>
            <a:endParaRPr lang="ru-RU" sz="2400" dirty="0">
              <a:solidFill>
                <a:srgbClr val="004182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E4249F-9F29-369E-5B6D-F62DC140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269" y="6271846"/>
            <a:ext cx="11967223" cy="586154"/>
          </a:xfrm>
        </p:spPr>
        <p:txBody>
          <a:bodyPr/>
          <a:lstStyle/>
          <a:p>
            <a:pPr algn="ctr" eaLnBrk="1" hangingPunct="1">
              <a:defRPr/>
            </a:pPr>
            <a:endParaRPr lang="ru-RU" alt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ПИО температурных и теплофизических измерений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113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999</Words>
  <PresentationFormat>Широкоэкранный</PresentationFormat>
  <Paragraphs>90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Times New Roman</vt:lpstr>
      <vt:lpstr>Wingdings</vt:lpstr>
      <vt:lpstr>Office Theme</vt:lpstr>
      <vt:lpstr> Перспективы развития термометрии  в Республике Беларуси </vt:lpstr>
      <vt:lpstr>  Основные направления деятельности производственно-исследовательского отдела температурных и теплофизических измерений:  </vt:lpstr>
      <vt:lpstr> Расширение области аккредитации на поверку измерителей тепловой (инфракрасной) облученности ТКА-ИТО: </vt:lpstr>
      <vt:lpstr> Расширение области аккредитации на поверку средств измерений теплофизических параметров веществ – температуры плавления: </vt:lpstr>
      <vt:lpstr> Метрологическая экспертиза в целях утверждения типа единичного экземпляра, Испытания в целях утверждения типа тепловизоров: </vt:lpstr>
      <vt:lpstr> Модернизация Национального эталона единицы  температуры – кельвин (2024-2025 гг.) </vt:lpstr>
      <vt:lpstr>Участие в сличениях</vt:lpstr>
      <vt:lpstr> Благодарю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2024-06-18T10:30:08Z</dcterms:created>
  <dcterms:modified xsi:type="dcterms:W3CDTF">2024-12-27T05:36:03Z</dcterms:modified>
</cp:coreProperties>
</file>